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D1FF"/>
    <a:srgbClr val="F99BEE"/>
    <a:srgbClr val="5E023D"/>
    <a:srgbClr val="09F1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45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DB86EF6-4880-4438-9E48-52377ACEF8E3}" type="datetimeFigureOut">
              <a:rPr lang="en-GB" smtClean="0"/>
              <a:t>02/07/2018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1586757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B86EF6-4880-4438-9E48-52377ACEF8E3}" type="datetimeFigureOut">
              <a:rPr lang="en-GB" smtClean="0"/>
              <a:t>02/07/2018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782803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B86EF6-4880-4438-9E48-52377ACEF8E3}" type="datetimeFigureOut">
              <a:rPr lang="en-GB" smtClean="0"/>
              <a:t>02/07/2018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3358807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DB86EF6-4880-4438-9E48-52377ACEF8E3}" type="datetimeFigureOut">
              <a:rPr lang="en-GB" smtClean="0"/>
              <a:t>02/07/2018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4278207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DB86EF6-4880-4438-9E48-52377ACEF8E3}" type="datetimeFigureOut">
              <a:rPr lang="en-GB" smtClean="0"/>
              <a:t>02/07/2018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4132113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DB86EF6-4880-4438-9E48-52377ACEF8E3}" type="datetimeFigureOut">
              <a:rPr lang="en-GB" smtClean="0"/>
              <a:t>02/07/2018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2474355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86EF6-4880-4438-9E48-52377ACEF8E3}" type="datetimeFigureOut">
              <a:rPr lang="en-GB" smtClean="0"/>
              <a:t>02/07/2018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815748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B86EF6-4880-4438-9E48-52377ACEF8E3}" type="datetimeFigureOut">
              <a:rPr lang="en-GB" smtClean="0"/>
              <a:t>02/07/2018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243679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B86EF6-4880-4438-9E48-52377ACEF8E3}" type="datetimeFigureOut">
              <a:rPr lang="en-GB" smtClean="0"/>
              <a:t>02/07/2018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847049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B86EF6-4880-4438-9E48-52377ACEF8E3}" type="datetimeFigureOut">
              <a:rPr lang="en-GB" smtClean="0"/>
              <a:t>02/07/2018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2552302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B86EF6-4880-4438-9E48-52377ACEF8E3}" type="datetimeFigureOut">
              <a:rPr lang="en-GB" smtClean="0"/>
              <a:t>02/07/2018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41FCF-4231-4EB0-B545-C6F38C21E009}" type="slidenum">
              <a:rPr lang="en-GB" smtClean="0"/>
              <a:t>‹#›</a:t>
            </a:fld>
            <a:endParaRPr lang="en-GB"/>
          </a:p>
        </p:txBody>
      </p:sp>
    </p:spTree>
    <p:extLst>
      <p:ext uri="{BB962C8B-B14F-4D97-AF65-F5344CB8AC3E}">
        <p14:creationId xmlns:p14="http://schemas.microsoft.com/office/powerpoint/2010/main" val="172246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86EF6-4880-4438-9E48-52377ACEF8E3}" type="datetimeFigureOut">
              <a:rPr lang="en-GB" smtClean="0"/>
              <a:t>02/07/2018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41FCF-4231-4EB0-B545-C6F38C21E009}" type="slidenum">
              <a:rPr lang="en-GB" smtClean="0"/>
              <a:t>‹#›</a:t>
            </a:fld>
            <a:endParaRPr lang="en-GB"/>
          </a:p>
        </p:txBody>
      </p:sp>
    </p:spTree>
    <p:extLst>
      <p:ext uri="{BB962C8B-B14F-4D97-AF65-F5344CB8AC3E}">
        <p14:creationId xmlns:p14="http://schemas.microsoft.com/office/powerpoint/2010/main" val="4276698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5"/>
          <p:cNvSpPr txBox="1">
            <a:spLocks noChangeArrowheads="1"/>
          </p:cNvSpPr>
          <p:nvPr/>
        </p:nvSpPr>
        <p:spPr bwMode="auto">
          <a:xfrm>
            <a:off x="3009203" y="94002"/>
            <a:ext cx="1917030" cy="2480958"/>
          </a:xfrm>
          <a:prstGeom prst="rect">
            <a:avLst/>
          </a:prstGeom>
          <a:solidFill>
            <a:srgbClr val="F2AAE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GIVE/STATE/</a:t>
            </a:r>
            <a:endParaRPr kumimoji="0" lang="en-US" altLang="en-US" sz="12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IDENTIFY</a:t>
            </a:r>
            <a:endParaRPr kumimoji="0" lang="en-US" altLang="en-US" sz="12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1 mark</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You will gain </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1 mark</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for each </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different</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point</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you make</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2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200" b="1" i="0" u="sng"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DO NOT</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write a </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lengthy</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sentence</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for each point you make</a:t>
            </a:r>
            <a:endParaRPr kumimoji="0" lang="en-US" altLang="en-US" sz="12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Make sure your</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points</a:t>
            </a: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are </a:t>
            </a:r>
            <a:r>
              <a:rPr kumimoji="0" lang="en-US" altLang="en-US" sz="12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different</a:t>
            </a:r>
            <a:endParaRPr kumimoji="0" lang="en-US" altLang="en-US" sz="1200" b="0" i="0" u="none" strike="noStrike" cap="none" normalizeH="0" baseline="0" dirty="0" smtClean="0">
              <a:ln>
                <a:noFill/>
              </a:ln>
              <a:solidFill>
                <a:schemeClr val="tx1"/>
              </a:solidFill>
              <a:effectLst/>
              <a:latin typeface="Arial" panose="020B0604020202020204" pitchFamily="34" charset="0"/>
            </a:endParaRPr>
          </a:p>
        </p:txBody>
      </p:sp>
      <p:sp>
        <p:nvSpPr>
          <p:cNvPr id="9" name="Text Box 9"/>
          <p:cNvSpPr txBox="1">
            <a:spLocks noChangeArrowheads="1"/>
          </p:cNvSpPr>
          <p:nvPr/>
        </p:nvSpPr>
        <p:spPr bwMode="auto">
          <a:xfrm>
            <a:off x="69498" y="3967152"/>
            <a:ext cx="3268662" cy="1804965"/>
          </a:xfrm>
          <a:prstGeom prst="rect">
            <a:avLst/>
          </a:prstGeom>
          <a:solidFill>
            <a:srgbClr val="99CC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CALCULATE</a:t>
            </a:r>
            <a:endParaRPr kumimoji="0" lang="en-US" altLang="en-US" sz="12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2 marks</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1200" i="1" dirty="0">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Found</a:t>
            </a:r>
            <a:r>
              <a:rPr kumimoji="0" lang="en-US" altLang="en-US" sz="1200" b="0" i="1" u="none" strike="noStrike" cap="none" normalizeH="0" dirty="0" smtClean="0">
                <a:ln>
                  <a:noFill/>
                </a:ln>
                <a:solidFill>
                  <a:schemeClr val="tx1"/>
                </a:solidFill>
                <a:effectLst/>
                <a:latin typeface="Arial" panose="020B0604020202020204" pitchFamily="34" charset="0"/>
                <a:cs typeface="Arial" panose="020B0604020202020204" pitchFamily="34" charset="0"/>
              </a:rPr>
              <a:t> </a:t>
            </a:r>
            <a:r>
              <a:rPr kumimoji="0" lang="en-US" altLang="en-US" sz="1200" b="0" i="1"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in all 3 sections</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1 Mark for technique, 1 mark for correct answer.</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NO MARKS FOR FORMULA</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ANSWER MUST BE ON THE ANSWER LINE FOR THE MARK </a:t>
            </a:r>
            <a:endParaRPr kumimoji="0" lang="en-US" altLang="en-US" sz="1200" b="0" i="0" u="none" strike="noStrike" cap="none" normalizeH="0" baseline="0" dirty="0" smtClean="0">
              <a:ln>
                <a:noFill/>
              </a:ln>
              <a:solidFill>
                <a:schemeClr val="tx1"/>
              </a:solidFill>
              <a:effectLst/>
              <a:latin typeface="Arial" panose="020B0604020202020204" pitchFamily="34" charset="0"/>
            </a:endParaRPr>
          </a:p>
        </p:txBody>
      </p:sp>
      <p:sp>
        <p:nvSpPr>
          <p:cNvPr id="10" name="Text Box 8"/>
          <p:cNvSpPr txBox="1">
            <a:spLocks noChangeArrowheads="1"/>
          </p:cNvSpPr>
          <p:nvPr/>
        </p:nvSpPr>
        <p:spPr bwMode="auto">
          <a:xfrm>
            <a:off x="10229220" y="171281"/>
            <a:ext cx="1790373" cy="4476193"/>
          </a:xfrm>
          <a:prstGeom prst="rect">
            <a:avLst/>
          </a:prstGeom>
          <a:solidFill>
            <a:srgbClr val="FF6699"/>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Explain</a:t>
            </a:r>
            <a:endParaRPr kumimoji="0" lang="en-US" altLang="en-US" sz="1200" b="0" i="0" u="none" strike="noStrike" cap="none" normalizeH="0" baseline="0" dirty="0" smtClean="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1"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3 marks</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200" i="1" dirty="0" smtClean="0">
                <a:latin typeface="Arial" panose="020B0604020202020204" pitchFamily="34" charset="0"/>
                <a:cs typeface="Arial" panose="020B0604020202020204" pitchFamily="34" charset="0"/>
              </a:rPr>
              <a:t>Only in Section A</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Always 3 marks </a:t>
            </a: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 assessing knowledge and understanding only</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No context </a:t>
            </a: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required</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Need to use </a:t>
            </a:r>
            <a:r>
              <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2 connectives</a:t>
            </a: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 – no full stop until the end of the sentence.</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6 explain questions </a:t>
            </a: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per paper – 20% of the marks for each paper</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Key connectives:</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which means….</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because…</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effectLst/>
                <a:latin typeface="Arial" panose="020B0604020202020204" pitchFamily="34" charset="0"/>
                <a:ea typeface="Times New Roman" panose="02020603050405020304" pitchFamily="18" charset="0"/>
                <a:cs typeface="Arial" panose="020B0604020202020204" pitchFamily="34" charset="0"/>
              </a:rPr>
              <a:t>this leads to…</a:t>
            </a:r>
            <a:endParaRPr kumimoji="0" lang="en-US" altLang="en-US" sz="1200" b="0" i="0" u="none" strike="noStrike" cap="none" normalizeH="0" baseline="0" dirty="0" smtClean="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bg1"/>
              </a:solidFill>
              <a:effectLst/>
              <a:latin typeface="Arial" panose="020B0604020202020204" pitchFamily="34" charset="0"/>
            </a:endParaRPr>
          </a:p>
        </p:txBody>
      </p:sp>
      <p:sp>
        <p:nvSpPr>
          <p:cNvPr id="11" name="Text Box 14"/>
          <p:cNvSpPr txBox="1">
            <a:spLocks noChangeArrowheads="1"/>
          </p:cNvSpPr>
          <p:nvPr/>
        </p:nvSpPr>
        <p:spPr bwMode="auto">
          <a:xfrm>
            <a:off x="99876" y="94002"/>
            <a:ext cx="2702701" cy="3609853"/>
          </a:xfrm>
          <a:prstGeom prst="rect">
            <a:avLst/>
          </a:prstGeom>
          <a:solidFill>
            <a:srgbClr val="FABF8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MULTIPLE CHOICE QUESTIONS</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200" i="1" dirty="0" smtClean="0">
                <a:latin typeface="Arial" panose="020B0604020202020204" pitchFamily="34" charset="0"/>
                <a:cs typeface="Arial" panose="020B0604020202020204" pitchFamily="34" charset="0"/>
              </a:rPr>
              <a:t>1 mark per answer</a:t>
            </a:r>
            <a:endParaRPr kumimoji="0" lang="en-US" altLang="en-US" sz="1200" i="1" u="sng" strike="noStrike" cap="none" normalizeH="0" baseline="0" dirty="0" smtClean="0">
              <a:ln>
                <a:noFill/>
              </a:ln>
              <a:solidFill>
                <a:schemeClr val="tx1"/>
              </a:solidFill>
              <a:effectLst/>
              <a:latin typeface="Comic Sans MS" panose="030F0702030302020204" pitchFamily="66" charset="0"/>
            </a:endParaRPr>
          </a:p>
          <a:p>
            <a:endParaRPr lang="en-US" sz="1200" dirty="0" smtClean="0"/>
          </a:p>
          <a:p>
            <a:r>
              <a:rPr lang="en-US" sz="1200" dirty="0" smtClean="0"/>
              <a:t>Ensure </a:t>
            </a:r>
            <a:r>
              <a:rPr lang="en-US" sz="1200" dirty="0"/>
              <a:t>a cross is put clearly in the appropriate</a:t>
            </a:r>
          </a:p>
          <a:p>
            <a:r>
              <a:rPr lang="en-GB" sz="1200" dirty="0"/>
              <a:t>box for </a:t>
            </a:r>
            <a:r>
              <a:rPr lang="en-GB" sz="1200" dirty="0" smtClean="0"/>
              <a:t>MCQs</a:t>
            </a:r>
          </a:p>
          <a:p>
            <a:endParaRPr lang="en-GB" sz="1200" dirty="0"/>
          </a:p>
          <a:p>
            <a:r>
              <a:rPr lang="en-US" sz="1200" dirty="0" smtClean="0"/>
              <a:t>If </a:t>
            </a:r>
            <a:r>
              <a:rPr lang="en-US" sz="1200" dirty="0"/>
              <a:t>you change your mind, put a line through </a:t>
            </a:r>
            <a:r>
              <a:rPr lang="en-US" sz="1200" dirty="0" smtClean="0"/>
              <a:t>the box </a:t>
            </a:r>
            <a:r>
              <a:rPr lang="en-US" sz="1200" dirty="0"/>
              <a:t>and mark the new answer with a cross</a:t>
            </a:r>
          </a:p>
          <a:p>
            <a:endParaRPr lang="en-US" sz="1200" dirty="0"/>
          </a:p>
          <a:p>
            <a:r>
              <a:rPr lang="en-US" sz="1200" dirty="0" smtClean="0"/>
              <a:t>If </a:t>
            </a:r>
            <a:r>
              <a:rPr lang="en-US" sz="1200" dirty="0"/>
              <a:t>you do change your mind, refer back to the</a:t>
            </a:r>
          </a:p>
          <a:p>
            <a:r>
              <a:rPr lang="en-US" sz="1200" dirty="0"/>
              <a:t>instructions at the start of Section A to ensure</a:t>
            </a:r>
          </a:p>
          <a:p>
            <a:r>
              <a:rPr lang="en-US" sz="1200" dirty="0"/>
              <a:t>you are following them precisely; the key is to</a:t>
            </a:r>
          </a:p>
          <a:p>
            <a:r>
              <a:rPr lang="en-US" sz="1200" dirty="0"/>
              <a:t>make sure your answer is clear</a:t>
            </a:r>
            <a:endParaRPr kumimoji="0" lang="en-US" altLang="en-US" sz="1200" b="0" i="0" u="none" strike="noStrike" cap="none" normalizeH="0" baseline="0" dirty="0" smtClean="0">
              <a:ln>
                <a:noFill/>
              </a:ln>
              <a:solidFill>
                <a:schemeClr val="tx1"/>
              </a:solidFill>
              <a:effectLst/>
              <a:latin typeface="Arial" panose="020B0604020202020204" pitchFamily="34" charset="0"/>
            </a:endParaRPr>
          </a:p>
        </p:txBody>
      </p:sp>
      <p:pic>
        <p:nvPicPr>
          <p:cNvPr id="2054" name="Picture 5"/>
          <p:cNvPicPr>
            <a:picLocks noChangeAspect="1" noChangeArrowheads="1"/>
          </p:cNvPicPr>
          <p:nvPr/>
        </p:nvPicPr>
        <p:blipFill>
          <a:blip r:embed="rId2">
            <a:extLst>
              <a:ext uri="{28A0092B-C50C-407E-A947-70E740481C1C}">
                <a14:useLocalDpi xmlns:a14="http://schemas.microsoft.com/office/drawing/2010/main" val="0"/>
              </a:ext>
            </a:extLst>
          </a:blip>
          <a:srcRect l="25648" t="32281" r="26202" b="33266"/>
          <a:stretch>
            <a:fillRect/>
          </a:stretch>
        </p:blipFill>
        <p:spPr bwMode="auto">
          <a:xfrm>
            <a:off x="67001" y="5797083"/>
            <a:ext cx="3230562" cy="1001733"/>
          </a:xfrm>
          <a:prstGeom prst="rect">
            <a:avLst/>
          </a:prstGeom>
          <a:noFill/>
          <a:ln w="317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AutoShape 5"/>
          <p:cNvSpPr>
            <a:spLocks noChangeShapeType="1"/>
          </p:cNvSpPr>
          <p:nvPr/>
        </p:nvSpPr>
        <p:spPr bwMode="auto">
          <a:xfrm>
            <a:off x="1765569" y="5689618"/>
            <a:ext cx="918253" cy="923182"/>
          </a:xfrm>
          <a:prstGeom prst="straightConnector1">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l="16153" t="20699" r="17128" b="16838"/>
          <a:stretch>
            <a:fillRect/>
          </a:stretch>
        </p:blipFill>
        <p:spPr bwMode="auto">
          <a:xfrm>
            <a:off x="8461375" y="4892675"/>
            <a:ext cx="3730625" cy="1965325"/>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
          <p:cNvSpPr>
            <a:spLocks noChangeArrowheads="1"/>
          </p:cNvSpPr>
          <p:nvPr/>
        </p:nvSpPr>
        <p:spPr bwMode="auto">
          <a:xfrm>
            <a:off x="8461375" y="4953229"/>
            <a:ext cx="1924050" cy="73342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0" name="Rectangle 16"/>
          <p:cNvSpPr>
            <a:spLocks noChangeArrowheads="1"/>
          </p:cNvSpPr>
          <p:nvPr/>
        </p:nvSpPr>
        <p:spPr bwMode="auto">
          <a:xfrm>
            <a:off x="1595438" y="371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22"/>
          <p:cNvSpPr>
            <a:spLocks noChangeArrowheads="1"/>
          </p:cNvSpPr>
          <p:nvPr/>
        </p:nvSpPr>
        <p:spPr bwMode="auto">
          <a:xfrm>
            <a:off x="1595438" y="41735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2" name="Rectangle 27"/>
          <p:cNvSpPr>
            <a:spLocks noChangeArrowheads="1"/>
          </p:cNvSpPr>
          <p:nvPr/>
        </p:nvSpPr>
        <p:spPr bwMode="auto">
          <a:xfrm>
            <a:off x="1595438" y="41735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7" name="Oval 4"/>
          <p:cNvSpPr>
            <a:spLocks noChangeArrowheads="1"/>
          </p:cNvSpPr>
          <p:nvPr/>
        </p:nvSpPr>
        <p:spPr bwMode="auto">
          <a:xfrm>
            <a:off x="9363076" y="6348549"/>
            <a:ext cx="1204775" cy="264251"/>
          </a:xfrm>
          <a:prstGeom prst="ellipse">
            <a:avLst/>
          </a:prstGeom>
          <a:noFill/>
          <a:ln w="28575">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Text Box 14"/>
          <p:cNvSpPr txBox="1">
            <a:spLocks noChangeArrowheads="1"/>
          </p:cNvSpPr>
          <p:nvPr/>
        </p:nvSpPr>
        <p:spPr bwMode="auto">
          <a:xfrm>
            <a:off x="5132859" y="292313"/>
            <a:ext cx="3190461" cy="2084335"/>
          </a:xfrm>
          <a:prstGeom prst="rect">
            <a:avLst/>
          </a:prstGeom>
          <a:solidFill>
            <a:srgbClr val="92D05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COMPLETE</a:t>
            </a:r>
            <a:r>
              <a:rPr kumimoji="0" lang="en-US" altLang="en-US" sz="1200" b="1" i="0" u="none" strike="noStrike" cap="none" normalizeH="0" dirty="0" smtClean="0">
                <a:ln>
                  <a:noFill/>
                </a:ln>
                <a:solidFill>
                  <a:schemeClr val="tx1"/>
                </a:solidFill>
                <a:effectLst/>
                <a:latin typeface="Arial" panose="020B0604020202020204" pitchFamily="34" charset="0"/>
                <a:cs typeface="Arial" panose="020B0604020202020204" pitchFamily="34" charset="0"/>
              </a:rPr>
              <a:t> THE TABLE </a:t>
            </a:r>
          </a:p>
          <a:p>
            <a:pPr algn="ctr" eaLnBrk="0" fontAlgn="base" hangingPunct="0">
              <a:spcBef>
                <a:spcPct val="0"/>
              </a:spcBef>
              <a:spcAft>
                <a:spcPct val="0"/>
              </a:spcAft>
            </a:pPr>
            <a:r>
              <a:rPr lang="en-US" altLang="en-US" sz="1200" i="1" dirty="0">
                <a:latin typeface="Arial" panose="020B0604020202020204" pitchFamily="34" charset="0"/>
                <a:cs typeface="Arial" panose="020B0604020202020204" pitchFamily="34" charset="0"/>
              </a:rPr>
              <a:t>1 mark per answer</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200" b="1" i="0" u="none" strike="noStrike" cap="none" normalizeH="0" baseline="0" dirty="0" smtClean="0">
              <a:ln>
                <a:noFill/>
              </a:ln>
              <a:solidFill>
                <a:schemeClr val="tx1"/>
              </a:solidFill>
              <a:effectLst/>
              <a:latin typeface="Comic Sans MS" panose="030F0702030302020204" pitchFamily="66" charset="0"/>
            </a:endParaRPr>
          </a:p>
          <a:p>
            <a:r>
              <a:rPr lang="en-US" sz="1200" dirty="0"/>
              <a:t>Ensure the figures are clear and are entered </a:t>
            </a:r>
            <a:r>
              <a:rPr lang="en-US" sz="1200" dirty="0" smtClean="0"/>
              <a:t>in </a:t>
            </a:r>
            <a:r>
              <a:rPr lang="en-GB" sz="1200" dirty="0" smtClean="0"/>
              <a:t>the </a:t>
            </a:r>
            <a:r>
              <a:rPr lang="en-GB" sz="1200" dirty="0"/>
              <a:t>appropriate box(</a:t>
            </a:r>
            <a:r>
              <a:rPr lang="en-GB" sz="1200" dirty="0" err="1"/>
              <a:t>es</a:t>
            </a:r>
            <a:r>
              <a:rPr lang="en-GB" sz="1200" dirty="0"/>
              <a:t>)</a:t>
            </a:r>
          </a:p>
          <a:p>
            <a:endParaRPr lang="en-US" sz="1200" dirty="0" smtClean="0"/>
          </a:p>
          <a:p>
            <a:r>
              <a:rPr lang="en-US" sz="1200" dirty="0" smtClean="0"/>
              <a:t>Read </a:t>
            </a:r>
            <a:r>
              <a:rPr lang="en-US" sz="1200" dirty="0"/>
              <a:t>the question carefully; if two figures </a:t>
            </a:r>
            <a:r>
              <a:rPr lang="en-US" sz="1200" dirty="0" smtClean="0"/>
              <a:t>are asked </a:t>
            </a:r>
            <a:r>
              <a:rPr lang="en-US" sz="1200" dirty="0"/>
              <a:t>for then ensure that two figures are</a:t>
            </a:r>
          </a:p>
          <a:p>
            <a:r>
              <a:rPr lang="en-GB" sz="1200" dirty="0"/>
              <a:t>included</a:t>
            </a:r>
            <a:endParaRPr kumimoji="0" lang="en-US" altLang="en-US" sz="1200" b="0" i="0" u="none" strike="noStrike" cap="none" normalizeH="0" baseline="0" dirty="0" smtClean="0">
              <a:ln>
                <a:noFill/>
              </a:ln>
              <a:solidFill>
                <a:schemeClr val="tx1"/>
              </a:solidFill>
              <a:effectLst/>
              <a:latin typeface="Arial" panose="020B0604020202020204" pitchFamily="34" charset="0"/>
            </a:endParaRPr>
          </a:p>
        </p:txBody>
      </p:sp>
      <p:sp>
        <p:nvSpPr>
          <p:cNvPr id="13" name="Text Box 13"/>
          <p:cNvSpPr txBox="1">
            <a:spLocks noChangeArrowheads="1"/>
          </p:cNvSpPr>
          <p:nvPr/>
        </p:nvSpPr>
        <p:spPr bwMode="auto">
          <a:xfrm>
            <a:off x="3437847" y="2707574"/>
            <a:ext cx="4898631" cy="4091242"/>
          </a:xfrm>
          <a:prstGeom prst="rect">
            <a:avLst/>
          </a:prstGeom>
          <a:solidFill>
            <a:srgbClr val="A8F8B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DISCUSS</a:t>
            </a:r>
            <a:endParaRPr kumimoji="0" lang="en-US" altLang="en-US" sz="12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1"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6 marks</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Always 6 marks – assessing understanding and analysis only</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tab pos="457200" algn="l"/>
              </a:tabLst>
            </a:pPr>
            <a:endParaRPr kumimoji="0" lang="en-US" altLang="en-US" sz="12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kumimoji="0" lang="en-US" altLang="en-US" sz="12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No context</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How to answer it:</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altLang="en-US" sz="12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MUST HAVE 5 CONNECTIVES IN THE ANSWER</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1 point made with 4 connectives </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OR</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2 points – one with 3 connectives and one with 2 connectives</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2 points do not need to be an advantage and a disadvantage, just 2 relevant  points</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altLang="en-US" sz="1200" b="1" i="0" u="none" strike="noStrike" cap="none" normalizeH="0" baseline="0" dirty="0" smtClean="0">
              <a:ln>
                <a:noFill/>
              </a:ln>
              <a:solidFill>
                <a:schemeClr val="tx1"/>
              </a:solidFill>
              <a:effectLst/>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1"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Key connectives</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…however…therefore…</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…is important because…</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…is more/less important because…</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US"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…is most important because…the consequence of this…</a:t>
            </a:r>
            <a:endParaRPr kumimoji="0" lang="en-US"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8" name="Text Box 7"/>
          <p:cNvSpPr txBox="1">
            <a:spLocks noChangeArrowheads="1"/>
          </p:cNvSpPr>
          <p:nvPr/>
        </p:nvSpPr>
        <p:spPr bwMode="auto">
          <a:xfrm>
            <a:off x="8511689" y="171281"/>
            <a:ext cx="1577830" cy="3879384"/>
          </a:xfrm>
          <a:prstGeom prst="rect">
            <a:avLst/>
          </a:prstGeom>
          <a:solidFill>
            <a:srgbClr val="FFCC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OUTLINE</a:t>
            </a:r>
            <a:endParaRPr kumimoji="0" lang="en-US" altLang="en-US" sz="11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2 marks</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1000" i="1" dirty="0" smtClean="0">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000" i="1" dirty="0" smtClean="0">
                <a:latin typeface="Arial" panose="020B0604020202020204" pitchFamily="34" charset="0"/>
                <a:cs typeface="Arial" panose="020B0604020202020204" pitchFamily="34" charset="0"/>
              </a:rPr>
              <a:t>Found in Sections B and C</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For </a:t>
            </a:r>
            <a:r>
              <a:rPr kumimoji="0" lang="en-US" altLang="en-US" sz="1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2 marks</a:t>
            </a:r>
            <a:r>
              <a:rPr kumimoji="0" lang="en-US" altLang="en-US"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you need to make </a:t>
            </a:r>
            <a:r>
              <a:rPr kumimoji="0" lang="en-US" altLang="en-US" sz="1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one point</a:t>
            </a:r>
            <a:r>
              <a:rPr kumimoji="0" lang="en-US" altLang="en-US"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and </a:t>
            </a:r>
            <a:r>
              <a:rPr kumimoji="0" lang="en-US" altLang="en-US" sz="1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develop</a:t>
            </a:r>
            <a:r>
              <a:rPr kumimoji="0" lang="en-US" altLang="en-US"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it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1000" dirty="0">
                <a:latin typeface="Arial" panose="020B0604020202020204" pitchFamily="34" charset="0"/>
                <a:ea typeface="Calibri" panose="020F0502020204030204" pitchFamily="34" charset="0"/>
                <a:cs typeface="Arial" panose="020B0604020202020204" pitchFamily="34" charset="0"/>
              </a:rPr>
              <a:t> </a:t>
            </a:r>
            <a:r>
              <a:rPr kumimoji="0" lang="en-US" altLang="en-US" sz="1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Context</a:t>
            </a:r>
            <a:r>
              <a:rPr kumimoji="0" lang="en-US" altLang="en-US"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needed in Section B and</a:t>
            </a:r>
            <a:r>
              <a:rPr kumimoji="0" lang="en-US" altLang="en-US" sz="1000" b="0"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C</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Use of 1 connective to explain the point – how why</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Note: A list of points with no development will only score 1 mark</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Key connectives:</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which means…..</a:t>
            </a:r>
            <a:endParaRPr kumimoji="0" lang="en-US" altLang="en-US" sz="1100" b="0" i="0" u="none" strike="noStrike" cap="none" normalizeH="0" baseline="0" dirty="0" smtClean="0">
              <a:ln>
                <a:noFill/>
              </a:ln>
              <a:solidFill>
                <a:schemeClr val="tx1"/>
              </a:solidFill>
              <a:effectLst/>
            </a:endParaRPr>
          </a:p>
          <a:p>
            <a:pPr eaLnBrk="0" fontAlgn="base" hangingPunct="0">
              <a:spcBef>
                <a:spcPct val="0"/>
              </a:spcBef>
              <a:spcAft>
                <a:spcPct val="0"/>
              </a:spcAft>
            </a:pPr>
            <a:r>
              <a:rPr kumimoji="0" lang="en-US" altLang="en-US" sz="1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because</a:t>
            </a: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therefore</a:t>
            </a:r>
            <a:endParaRPr kumimoji="0" lang="en-US" altLang="en-US" sz="11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390980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10"/>
          <p:cNvSpPr txBox="1">
            <a:spLocks noChangeArrowheads="1"/>
          </p:cNvSpPr>
          <p:nvPr/>
        </p:nvSpPr>
        <p:spPr bwMode="auto">
          <a:xfrm>
            <a:off x="1" y="61012"/>
            <a:ext cx="2444310" cy="6653252"/>
          </a:xfrm>
          <a:prstGeom prst="rect">
            <a:avLst/>
          </a:prstGeom>
          <a:solidFill>
            <a:srgbClr val="4FD1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1"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ANALYSE</a:t>
            </a:r>
            <a:endParaRPr kumimoji="0" lang="en-GB" altLang="en-US" sz="12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0" i="1"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rPr>
              <a:t>6 marks</a:t>
            </a:r>
            <a:endParaRPr kumimoji="0" lang="en-GB"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200" b="0" i="0" u="none" strike="noStrike" cap="none" normalizeH="0" baseline="0" dirty="0" smtClean="0">
              <a:ln>
                <a:noFill/>
              </a:ln>
              <a:solidFill>
                <a:schemeClr val="tx1"/>
              </a:solidFill>
              <a:effectLst/>
              <a:ea typeface="Times New Roman" panose="02020603050405020304" pitchFamily="18" charset="0"/>
              <a:cs typeface="Arial" panose="020B0604020202020204" pitchFamily="34" charset="0"/>
            </a:endParaRPr>
          </a:p>
          <a:p>
            <a:r>
              <a:rPr lang="en-US" sz="1200" dirty="0"/>
              <a:t>Two “</a:t>
            </a:r>
            <a:r>
              <a:rPr lang="en-US" sz="1200" dirty="0" err="1"/>
              <a:t>Analyse</a:t>
            </a:r>
            <a:r>
              <a:rPr lang="en-US" sz="1200" dirty="0"/>
              <a:t>” questions will be found in the </a:t>
            </a:r>
            <a:r>
              <a:rPr lang="en-US" sz="1200" dirty="0" smtClean="0"/>
              <a:t>paper, </a:t>
            </a:r>
            <a:r>
              <a:rPr lang="en-GB" sz="1200" dirty="0" smtClean="0"/>
              <a:t>only </a:t>
            </a:r>
            <a:r>
              <a:rPr lang="en-GB" sz="1200" dirty="0"/>
              <a:t>in Section </a:t>
            </a:r>
            <a:r>
              <a:rPr lang="en-GB" sz="1200" dirty="0" smtClean="0"/>
              <a:t>B</a:t>
            </a:r>
          </a:p>
          <a:p>
            <a:endParaRPr lang="en-GB" sz="1200" dirty="0"/>
          </a:p>
          <a:p>
            <a:r>
              <a:rPr lang="en-US" sz="1200" b="1" dirty="0" smtClean="0"/>
              <a:t>SAME STRUCTURE AS A DISCUSS ANSWER – BUT </a:t>
            </a:r>
            <a:r>
              <a:rPr lang="en-US" sz="1200" b="1" i="1" u="sng" dirty="0" smtClean="0"/>
              <a:t>MUST</a:t>
            </a:r>
            <a:r>
              <a:rPr lang="en-US" sz="1200" b="1" dirty="0" smtClean="0"/>
              <a:t> BE IN CONTEXT OF THE CASE STUDY</a:t>
            </a:r>
          </a:p>
          <a:p>
            <a:endParaRPr lang="en-US" sz="1200" b="1" dirty="0"/>
          </a:p>
          <a:p>
            <a:r>
              <a:rPr lang="en-US" sz="1200" dirty="0"/>
              <a:t>• A variety of “</a:t>
            </a:r>
            <a:r>
              <a:rPr lang="en-US" sz="1200" dirty="0" err="1"/>
              <a:t>Analyse</a:t>
            </a:r>
            <a:r>
              <a:rPr lang="en-US" sz="1200" dirty="0"/>
              <a:t>” questions will be found </a:t>
            </a:r>
            <a:r>
              <a:rPr lang="en-US" sz="1200" dirty="0" smtClean="0"/>
              <a:t>in the </a:t>
            </a:r>
            <a:r>
              <a:rPr lang="en-US" sz="1200" dirty="0"/>
              <a:t>exams </a:t>
            </a:r>
            <a:endParaRPr lang="en-US" sz="1200" dirty="0" smtClean="0"/>
          </a:p>
          <a:p>
            <a:r>
              <a:rPr lang="en-US" sz="1200" dirty="0" smtClean="0"/>
              <a:t>e.g</a:t>
            </a:r>
            <a:r>
              <a:rPr lang="en-US" sz="1200" dirty="0"/>
              <a:t>. “</a:t>
            </a:r>
            <a:r>
              <a:rPr lang="en-US" sz="1200" dirty="0" err="1"/>
              <a:t>Analyse</a:t>
            </a:r>
            <a:r>
              <a:rPr lang="en-US" sz="1200" dirty="0"/>
              <a:t> the impact…”, “</a:t>
            </a:r>
            <a:r>
              <a:rPr lang="en-US" sz="1200" dirty="0" err="1"/>
              <a:t>Analyse</a:t>
            </a:r>
            <a:endParaRPr lang="en-US" sz="1200" dirty="0"/>
          </a:p>
          <a:p>
            <a:r>
              <a:rPr lang="en-US" sz="1200" dirty="0"/>
              <a:t>the benefit…”, “</a:t>
            </a:r>
            <a:r>
              <a:rPr lang="en-US" sz="1200" dirty="0" err="1"/>
              <a:t>Analyse</a:t>
            </a:r>
            <a:r>
              <a:rPr lang="en-US" sz="1200" dirty="0"/>
              <a:t> the drawback…”</a:t>
            </a:r>
          </a:p>
          <a:p>
            <a:endParaRPr lang="en-GB" sz="1200" dirty="0" smtClean="0"/>
          </a:p>
          <a:p>
            <a:r>
              <a:rPr lang="en-GB" sz="1200" dirty="0" smtClean="0"/>
              <a:t>No </a:t>
            </a:r>
            <a:r>
              <a:rPr lang="en-GB" sz="1200" dirty="0"/>
              <a:t>definition</a:t>
            </a:r>
          </a:p>
          <a:p>
            <a:r>
              <a:rPr lang="en-US" sz="1200" dirty="0" smtClean="0"/>
              <a:t>Ideally </a:t>
            </a:r>
            <a:r>
              <a:rPr lang="en-US" sz="1200" dirty="0"/>
              <a:t>the points should be taken from the extract</a:t>
            </a:r>
          </a:p>
          <a:p>
            <a:r>
              <a:rPr lang="en-US" sz="1200" dirty="0" smtClean="0"/>
              <a:t>The </a:t>
            </a:r>
            <a:r>
              <a:rPr lang="en-US" sz="1200" dirty="0"/>
              <a:t>interconnected strands should refer to the</a:t>
            </a:r>
          </a:p>
          <a:p>
            <a:r>
              <a:rPr lang="en-US" sz="1200" dirty="0"/>
              <a:t>context throughout and demonstrate a logical </a:t>
            </a:r>
            <a:r>
              <a:rPr lang="en-US" sz="1200" dirty="0" smtClean="0"/>
              <a:t>chain </a:t>
            </a:r>
            <a:r>
              <a:rPr lang="en-GB" sz="1200" dirty="0" smtClean="0"/>
              <a:t>of </a:t>
            </a:r>
            <a:r>
              <a:rPr lang="en-GB" sz="1200" dirty="0"/>
              <a:t>reasoning</a:t>
            </a:r>
            <a:endParaRPr kumimoji="0" lang="en-GB" altLang="en-US" sz="1200" b="1" i="0" u="none" strike="noStrike" cap="none" normalizeH="0" baseline="0" dirty="0" smtClean="0">
              <a:ln>
                <a:noFill/>
              </a:ln>
              <a:solidFill>
                <a:schemeClr val="tx1"/>
              </a:solidFill>
              <a:effectLst/>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200" b="1" i="0" u="none" strike="noStrike" cap="none" normalizeH="0" baseline="0" dirty="0" smtClean="0">
              <a:ln>
                <a:noFill/>
              </a:ln>
              <a:solidFill>
                <a:schemeClr val="tx1"/>
              </a:solidFill>
              <a:effectLst/>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1"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Key connectives</a:t>
            </a:r>
            <a:endParaRPr kumimoji="0" lang="en-GB"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…however…therefore…</a:t>
            </a:r>
            <a:endParaRPr kumimoji="0" lang="en-GB"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…is important because…</a:t>
            </a:r>
            <a:endParaRPr kumimoji="0" lang="en-GB"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…is more/less important because…</a:t>
            </a:r>
            <a:endParaRPr kumimoji="0" lang="en-GB"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en-GB" altLang="en-US" sz="12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…is most important because…the consequence of this…</a:t>
            </a:r>
            <a:endParaRPr kumimoji="0" lang="en-GB" altLang="en-US"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1595438" y="371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22"/>
          <p:cNvSpPr>
            <a:spLocks noChangeArrowheads="1"/>
          </p:cNvSpPr>
          <p:nvPr/>
        </p:nvSpPr>
        <p:spPr bwMode="auto">
          <a:xfrm>
            <a:off x="1595438" y="41735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2" name="Rectangle 27"/>
          <p:cNvSpPr>
            <a:spLocks noChangeArrowheads="1"/>
          </p:cNvSpPr>
          <p:nvPr/>
        </p:nvSpPr>
        <p:spPr bwMode="auto">
          <a:xfrm>
            <a:off x="1595438" y="41735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7" name="Oval 4"/>
          <p:cNvSpPr>
            <a:spLocks noChangeArrowheads="1"/>
          </p:cNvSpPr>
          <p:nvPr/>
        </p:nvSpPr>
        <p:spPr bwMode="auto">
          <a:xfrm>
            <a:off x="9363076" y="6348549"/>
            <a:ext cx="1204775" cy="264251"/>
          </a:xfrm>
          <a:prstGeom prst="ellipse">
            <a:avLst/>
          </a:prstGeom>
          <a:noFill/>
          <a:ln w="28575">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Text Box 11"/>
          <p:cNvSpPr txBox="1">
            <a:spLocks noChangeArrowheads="1"/>
          </p:cNvSpPr>
          <p:nvPr/>
        </p:nvSpPr>
        <p:spPr bwMode="auto">
          <a:xfrm>
            <a:off x="2522444" y="75168"/>
            <a:ext cx="6840632" cy="6784791"/>
          </a:xfrm>
          <a:prstGeom prst="rect">
            <a:avLst/>
          </a:prstGeom>
          <a:solidFill>
            <a:srgbClr val="FDB5E0"/>
          </a:solidFill>
          <a:ln w="28575">
            <a:solidFill>
              <a:schemeClr val="tx1"/>
            </a:solidFill>
            <a:miter lim="800000"/>
            <a:headEnd/>
            <a:tailEnd/>
          </a:ln>
          <a:effectLst>
            <a:outerShdw dist="28398" dir="3806097" algn="ctr" rotWithShape="0">
              <a:srgbClr val="823B0B">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JUSTIFY</a:t>
            </a:r>
            <a:r>
              <a:rPr kumimoji="0" lang="en-US" altLang="en-US" sz="1100" b="1" u="none" strike="noStrike" cap="none" normalizeH="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altLang="en-US" sz="1100" b="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9 mark</a:t>
            </a:r>
            <a:r>
              <a:rPr lang="en-US" altLang="en-US" sz="1100" b="1" dirty="0" smtClean="0">
                <a:latin typeface="Arial" panose="020B0604020202020204" pitchFamily="34" charset="0"/>
                <a:ea typeface="Times New Roman" panose="02020603050405020304" pitchFamily="18" charset="0"/>
                <a:cs typeface="Arial" panose="020B0604020202020204" pitchFamily="34" charset="0"/>
              </a:rPr>
              <a:t>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EVALUATE 12 marks</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sz="300" b="1" dirty="0">
              <a:latin typeface="Arial" panose="020B0604020202020204" pitchFamily="34" charset="0"/>
              <a:ea typeface="Times New Roman" panose="02020603050405020304" pitchFamily="18" charset="0"/>
              <a:cs typeface="Arial" panose="020B0604020202020204" pitchFamily="34" charset="0"/>
            </a:endParaRPr>
          </a:p>
          <a:p>
            <a:pPr lvl="0" algn="ctr" eaLnBrk="0" fontAlgn="base" hangingPunct="0">
              <a:spcBef>
                <a:spcPct val="0"/>
              </a:spcBef>
              <a:spcAft>
                <a:spcPct val="0"/>
              </a:spcAft>
            </a:pPr>
            <a:r>
              <a:rPr lang="en-GB" altLang="en-US" sz="1100" b="1" dirty="0" smtClean="0">
                <a:latin typeface="Arial" panose="020B0604020202020204" pitchFamily="34" charset="0"/>
                <a:ea typeface="Times New Roman" panose="02020603050405020304" pitchFamily="18" charset="0"/>
                <a:cs typeface="Arial" panose="020B0604020202020204" pitchFamily="34" charset="0"/>
              </a:rPr>
              <a:t>The difference between these questions is :</a:t>
            </a:r>
          </a:p>
          <a:p>
            <a:pPr lvl="0" algn="ctr" eaLnBrk="0" fontAlgn="base" hangingPunct="0">
              <a:spcBef>
                <a:spcPct val="0"/>
              </a:spcBef>
              <a:spcAft>
                <a:spcPct val="0"/>
              </a:spcAft>
            </a:pPr>
            <a:r>
              <a:rPr lang="en-GB" altLang="en-US" sz="1100" b="1" dirty="0" smtClean="0">
                <a:latin typeface="Arial" panose="020B0604020202020204" pitchFamily="34" charset="0"/>
                <a:ea typeface="Times New Roman" panose="02020603050405020304" pitchFamily="18" charset="0"/>
                <a:cs typeface="Arial" panose="020B0604020202020204" pitchFamily="34" charset="0"/>
              </a:rPr>
              <a:t>9 mark will give you two options</a:t>
            </a:r>
          </a:p>
          <a:p>
            <a:pPr lvl="0" algn="ctr" eaLnBrk="0" fontAlgn="base" hangingPunct="0">
              <a:spcBef>
                <a:spcPct val="0"/>
              </a:spcBef>
              <a:spcAft>
                <a:spcPct val="0"/>
              </a:spcAft>
            </a:pPr>
            <a:r>
              <a:rPr lang="en-GB" altLang="en-US" sz="1100" b="1" dirty="0" smtClean="0">
                <a:latin typeface="Arial" panose="020B0604020202020204" pitchFamily="34" charset="0"/>
                <a:ea typeface="Times New Roman" panose="02020603050405020304" pitchFamily="18" charset="0"/>
                <a:cs typeface="Arial" panose="020B0604020202020204" pitchFamily="34" charset="0"/>
              </a:rPr>
              <a:t>12 mark you have to create appropriate realistic options for the business</a:t>
            </a:r>
            <a:endParaRPr lang="en-US" altLang="en-US" sz="1100" b="1" dirty="0">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600" b="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smtClean="0"/>
              <a:t>Structure </a:t>
            </a:r>
            <a:r>
              <a:rPr lang="en-GB" altLang="en-US" sz="1200" b="1" dirty="0"/>
              <a:t>your answer as follows</a:t>
            </a:r>
            <a:r>
              <a:rPr lang="en-GB" altLang="en-US" sz="1200" b="1" dirty="0" smtClean="0"/>
              <a: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400" dirty="0"/>
          </a:p>
          <a:p>
            <a:pPr lvl="0" eaLnBrk="0" fontAlgn="base" hangingPunct="0">
              <a:spcBef>
                <a:spcPct val="0"/>
              </a:spcBef>
              <a:spcAft>
                <a:spcPct val="0"/>
              </a:spcAft>
            </a:pPr>
            <a:r>
              <a:rPr lang="en-GB" altLang="en-US" sz="1200" b="1" dirty="0"/>
              <a:t>Paragraph 1: </a:t>
            </a:r>
            <a:r>
              <a:rPr lang="en-GB" altLang="en-US" sz="1200" dirty="0"/>
              <a:t>Give a mini judgement, one sentence is </a:t>
            </a:r>
            <a:r>
              <a:rPr lang="en-GB" altLang="en-US" sz="1200" dirty="0" smtClean="0"/>
              <a:t>sufficient</a:t>
            </a:r>
            <a:r>
              <a:rPr lang="en-GB" altLang="en-US" sz="1200" dirty="0"/>
              <a:t> </a:t>
            </a:r>
            <a:r>
              <a:rPr lang="en-GB" altLang="en-US" sz="1200" dirty="0" smtClean="0"/>
              <a:t>: “Name </a:t>
            </a:r>
            <a:r>
              <a:rPr lang="en-GB" altLang="en-US" sz="1200" dirty="0"/>
              <a:t>the business” should go with the option of</a:t>
            </a:r>
            <a:r>
              <a:rPr lang="en-GB" altLang="en-US" sz="1200" dirty="0" smtClean="0"/>
              <a:t>……………</a:t>
            </a:r>
            <a:endParaRPr lang="en-GB" altLang="en-US" sz="1200" dirty="0"/>
          </a:p>
          <a:p>
            <a:pPr lvl="0" eaLnBrk="0" fontAlgn="base" hangingPunct="0">
              <a:spcBef>
                <a:spcPct val="0"/>
              </a:spcBef>
              <a:spcAft>
                <a:spcPct val="0"/>
              </a:spcAft>
            </a:pPr>
            <a:endParaRPr lang="en-GB" altLang="en-US" sz="400" dirty="0"/>
          </a:p>
          <a:p>
            <a:pPr lvl="0" eaLnBrk="0" fontAlgn="base" hangingPunct="0">
              <a:spcBef>
                <a:spcPct val="0"/>
              </a:spcBef>
              <a:spcAft>
                <a:spcPct val="0"/>
              </a:spcAft>
            </a:pPr>
            <a:r>
              <a:rPr lang="en-GB" altLang="en-US" sz="1200" b="1" dirty="0"/>
              <a:t>Paragraph 2:  </a:t>
            </a:r>
            <a:r>
              <a:rPr lang="en-GB" altLang="en-US" sz="1200" dirty="0"/>
              <a:t>Identify a </a:t>
            </a:r>
            <a:r>
              <a:rPr lang="en-GB" altLang="en-US" sz="1200" dirty="0" smtClean="0"/>
              <a:t>positive &amp; negative </a:t>
            </a:r>
            <a:r>
              <a:rPr lang="en-GB" altLang="en-US" sz="1200" dirty="0"/>
              <a:t>of the option you have chosen, explain with connectives referring to the case study.</a:t>
            </a:r>
          </a:p>
          <a:p>
            <a:pPr lvl="0" eaLnBrk="0" fontAlgn="base" hangingPunct="0">
              <a:spcBef>
                <a:spcPct val="0"/>
              </a:spcBef>
              <a:spcAft>
                <a:spcPct val="0"/>
              </a:spcAft>
            </a:pPr>
            <a:endParaRPr lang="en-GB" altLang="en-US" sz="400" dirty="0"/>
          </a:p>
          <a:p>
            <a:pPr eaLnBrk="0" fontAlgn="base" hangingPunct="0">
              <a:spcBef>
                <a:spcPct val="0"/>
              </a:spcBef>
              <a:spcAft>
                <a:spcPct val="0"/>
              </a:spcAft>
            </a:pPr>
            <a:r>
              <a:rPr lang="en-GB" altLang="en-US" sz="1200" dirty="0"/>
              <a:t>The option of </a:t>
            </a:r>
            <a:r>
              <a:rPr lang="en-GB" altLang="en-US" sz="1200" dirty="0" smtClean="0"/>
              <a:t>………… </a:t>
            </a:r>
            <a:r>
              <a:rPr lang="en-GB" altLang="en-US" sz="1200" dirty="0"/>
              <a:t>would be good for “name the business” because</a:t>
            </a:r>
            <a:r>
              <a:rPr lang="en-GB" altLang="en-US" sz="1200" dirty="0" smtClean="0"/>
              <a:t>…………. </a:t>
            </a:r>
            <a:r>
              <a:rPr lang="en-GB" altLang="en-US" sz="1200" dirty="0"/>
              <a:t>This option could have the positive effects such as</a:t>
            </a:r>
            <a:r>
              <a:rPr lang="en-GB" altLang="en-US" sz="1200" dirty="0" smtClean="0"/>
              <a:t>…………. </a:t>
            </a:r>
            <a:r>
              <a:rPr lang="en-GB" altLang="en-US" sz="1200" dirty="0"/>
              <a:t>therefore leading to</a:t>
            </a:r>
            <a:r>
              <a:rPr lang="en-GB" altLang="en-US" sz="1200" dirty="0" smtClean="0"/>
              <a:t>……….. </a:t>
            </a:r>
            <a:r>
              <a:rPr lang="en-GB" altLang="en-US" sz="1200" dirty="0"/>
              <a:t>for “name the business”.  It could result in ……….. because………. </a:t>
            </a:r>
            <a:r>
              <a:rPr lang="en-GB" altLang="en-US" sz="1200" dirty="0" smtClean="0"/>
              <a:t>  However the </a:t>
            </a:r>
            <a:r>
              <a:rPr lang="en-GB" altLang="en-US" sz="1200" dirty="0"/>
              <a:t>option of ………………… </a:t>
            </a:r>
            <a:r>
              <a:rPr lang="en-GB" altLang="en-US" sz="1200" dirty="0" smtClean="0"/>
              <a:t>could have consequences for </a:t>
            </a:r>
            <a:r>
              <a:rPr lang="en-GB" altLang="en-US" sz="1200" dirty="0"/>
              <a:t>“name the business” because</a:t>
            </a:r>
            <a:r>
              <a:rPr lang="en-GB" altLang="en-US" sz="1200" dirty="0" smtClean="0"/>
              <a:t>…………. </a:t>
            </a:r>
            <a:r>
              <a:rPr lang="en-GB" altLang="en-US" sz="1200" dirty="0"/>
              <a:t>This option could have the </a:t>
            </a:r>
            <a:r>
              <a:rPr lang="en-GB" altLang="en-US" sz="1200" dirty="0" smtClean="0"/>
              <a:t>negative effects </a:t>
            </a:r>
            <a:r>
              <a:rPr lang="en-GB" altLang="en-US" sz="1200" dirty="0"/>
              <a:t>such as</a:t>
            </a:r>
            <a:r>
              <a:rPr lang="en-GB" altLang="en-US" sz="1200" dirty="0" smtClean="0"/>
              <a:t>……therefore </a:t>
            </a:r>
            <a:r>
              <a:rPr lang="en-GB" altLang="en-US" sz="1200" dirty="0"/>
              <a:t>leading to</a:t>
            </a:r>
            <a:r>
              <a:rPr lang="en-GB" altLang="en-US" sz="1200" dirty="0" smtClean="0"/>
              <a:t>………….. </a:t>
            </a:r>
            <a:r>
              <a:rPr lang="en-GB" altLang="en-US" sz="1200" dirty="0"/>
              <a:t>for “name the business”.  It could result in ……….. because………. </a:t>
            </a:r>
          </a:p>
          <a:p>
            <a:pPr lvl="0" eaLnBrk="0" fontAlgn="base" hangingPunct="0">
              <a:spcBef>
                <a:spcPct val="0"/>
              </a:spcBef>
              <a:spcAft>
                <a:spcPct val="0"/>
              </a:spcAft>
            </a:pPr>
            <a:endParaRPr lang="en-GB" altLang="en-US" sz="400" dirty="0"/>
          </a:p>
          <a:p>
            <a:pPr lvl="0" eaLnBrk="0" fontAlgn="base" hangingPunct="0">
              <a:spcBef>
                <a:spcPct val="0"/>
              </a:spcBef>
              <a:spcAft>
                <a:spcPct val="0"/>
              </a:spcAft>
            </a:pPr>
            <a:r>
              <a:rPr lang="en-GB" altLang="en-US" sz="1200" b="1" dirty="0"/>
              <a:t>Paragraph 3: </a:t>
            </a:r>
            <a:r>
              <a:rPr lang="en-GB" altLang="en-US" sz="1200" dirty="0"/>
              <a:t>Identify </a:t>
            </a:r>
            <a:r>
              <a:rPr lang="en-GB" altLang="en-US" sz="1200" dirty="0" smtClean="0"/>
              <a:t>a positive &amp; </a:t>
            </a:r>
            <a:r>
              <a:rPr lang="en-GB" altLang="en-US" sz="1200" dirty="0"/>
              <a:t>negative of the other option, explain with connectives referring to the case study.</a:t>
            </a:r>
          </a:p>
          <a:p>
            <a:pPr lvl="0" eaLnBrk="0" fontAlgn="base" hangingPunct="0">
              <a:spcBef>
                <a:spcPct val="0"/>
              </a:spcBef>
              <a:spcAft>
                <a:spcPct val="0"/>
              </a:spcAft>
            </a:pPr>
            <a:endParaRPr lang="en-GB" altLang="en-US" sz="400" dirty="0"/>
          </a:p>
          <a:p>
            <a:pPr eaLnBrk="0" fontAlgn="base" hangingPunct="0">
              <a:spcBef>
                <a:spcPct val="0"/>
              </a:spcBef>
              <a:spcAft>
                <a:spcPct val="0"/>
              </a:spcAft>
            </a:pPr>
            <a:r>
              <a:rPr lang="en-GB" altLang="en-US" sz="1200" dirty="0"/>
              <a:t>The option of </a:t>
            </a:r>
            <a:r>
              <a:rPr lang="en-GB" altLang="en-US" sz="1200" dirty="0" smtClean="0"/>
              <a:t>……… </a:t>
            </a:r>
            <a:r>
              <a:rPr lang="en-GB" altLang="en-US" sz="1200" dirty="0"/>
              <a:t>would be good for “name the business” because</a:t>
            </a:r>
            <a:r>
              <a:rPr lang="en-GB" altLang="en-US" sz="1200" dirty="0" smtClean="0"/>
              <a:t>……………. </a:t>
            </a:r>
            <a:r>
              <a:rPr lang="en-GB" altLang="en-US" sz="1200" dirty="0"/>
              <a:t>This option could have the positive effects such as……………. therefore leading to……………….. for “name the business”.  It could result in ……….. because……….   However the option of </a:t>
            </a:r>
            <a:r>
              <a:rPr lang="en-GB" altLang="en-US" sz="1200" dirty="0" smtClean="0"/>
              <a:t>………… </a:t>
            </a:r>
            <a:r>
              <a:rPr lang="en-GB" altLang="en-US" sz="1200" dirty="0"/>
              <a:t>could have consequences for “name the business” because</a:t>
            </a:r>
            <a:r>
              <a:rPr lang="en-GB" altLang="en-US" sz="1200" dirty="0" smtClean="0"/>
              <a:t>……………. </a:t>
            </a:r>
            <a:r>
              <a:rPr lang="en-GB" altLang="en-US" sz="1200" dirty="0"/>
              <a:t>This option could have the negative effects such as……………. therefore leading to</a:t>
            </a:r>
            <a:r>
              <a:rPr lang="en-GB" altLang="en-US" sz="1200" dirty="0" smtClean="0"/>
              <a:t>…………. </a:t>
            </a:r>
            <a:r>
              <a:rPr lang="en-GB" altLang="en-US" sz="1200" dirty="0"/>
              <a:t>for “name the business”.  It could result in ……….. because………. </a:t>
            </a:r>
          </a:p>
          <a:p>
            <a:pPr lvl="0" eaLnBrk="0" fontAlgn="base" hangingPunct="0">
              <a:spcBef>
                <a:spcPct val="0"/>
              </a:spcBef>
              <a:spcAft>
                <a:spcPct val="0"/>
              </a:spcAft>
            </a:pPr>
            <a:endParaRPr lang="en-GB" altLang="en-US" sz="400" dirty="0"/>
          </a:p>
          <a:p>
            <a:pPr lvl="0" eaLnBrk="0" fontAlgn="base" hangingPunct="0">
              <a:spcBef>
                <a:spcPct val="0"/>
              </a:spcBef>
              <a:spcAft>
                <a:spcPct val="0"/>
              </a:spcAft>
            </a:pPr>
            <a:r>
              <a:rPr lang="en-GB" altLang="en-US" sz="1200" b="1" dirty="0"/>
              <a:t>Paragraph 4:  </a:t>
            </a:r>
            <a:r>
              <a:rPr lang="en-GB" altLang="en-US" sz="1200" dirty="0"/>
              <a:t>Justify why your option is the best and why, remember to use key connective (however…therefore……is important because……is more/less important because……is most important because…the consequence of this…)</a:t>
            </a:r>
          </a:p>
          <a:p>
            <a:pPr lvl="0" eaLnBrk="0" fontAlgn="base" hangingPunct="0">
              <a:spcBef>
                <a:spcPct val="0"/>
              </a:spcBef>
              <a:spcAft>
                <a:spcPct val="0"/>
              </a:spcAft>
            </a:pPr>
            <a:endParaRPr lang="en-GB" altLang="en-US" sz="400" dirty="0"/>
          </a:p>
          <a:p>
            <a:r>
              <a:rPr lang="en-GB" altLang="en-US" sz="1200" dirty="0"/>
              <a:t>The best option for “name the business” is to ………………………...  If “name the business” go with option it could lead to……………. In the short term, it could lead to ………………. which has many positive impacts such as……………………………. In the long term, it could result in ………………. and…………...The option of……………. for “name the business” is better than …………… because……………. </a:t>
            </a:r>
            <a:r>
              <a:rPr lang="en-GB" altLang="en-US" sz="1200" dirty="0" smtClean="0"/>
              <a:t>However it may depend on……….. </a:t>
            </a:r>
            <a:r>
              <a:rPr lang="en-US" sz="1200" dirty="0"/>
              <a:t>(</a:t>
            </a:r>
            <a:r>
              <a:rPr lang="en-US" sz="1200" dirty="0" smtClean="0"/>
              <a:t>think carefully </a:t>
            </a:r>
            <a:r>
              <a:rPr lang="en-US" sz="1200" dirty="0"/>
              <a:t>about the situation of the business, </a:t>
            </a:r>
            <a:r>
              <a:rPr lang="en-US" sz="1200" dirty="0" smtClean="0"/>
              <a:t>its finances</a:t>
            </a:r>
            <a:r>
              <a:rPr lang="en-US" sz="1200" dirty="0"/>
              <a:t>, its aims when making this </a:t>
            </a:r>
            <a:r>
              <a:rPr lang="en-US" sz="1200" dirty="0" smtClean="0"/>
              <a:t>decision) </a:t>
            </a:r>
            <a:r>
              <a:rPr lang="en-GB" altLang="en-US" sz="1200" dirty="0" smtClean="0"/>
              <a:t>Overall  “name </a:t>
            </a:r>
            <a:r>
              <a:rPr lang="en-GB" altLang="en-US" sz="1200" dirty="0"/>
              <a:t>the business” should go with…………….</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400" b="1" dirty="0" smtClean="0">
              <a:solidFill>
                <a:schemeClr val="tx1"/>
              </a:solidFill>
            </a:endParaRPr>
          </a:p>
          <a:p>
            <a:r>
              <a:rPr lang="en-US" sz="1200" b="1" dirty="0"/>
              <a:t>Convince the examiner your judgement/choice </a:t>
            </a:r>
            <a:r>
              <a:rPr lang="en-US" sz="1200" b="1" dirty="0" smtClean="0"/>
              <a:t>is correct </a:t>
            </a:r>
            <a:r>
              <a:rPr lang="en-US" sz="1200" b="1" dirty="0"/>
              <a:t>for the business; write a nice, </a:t>
            </a:r>
            <a:r>
              <a:rPr lang="en-US" sz="1200" b="1" dirty="0" smtClean="0"/>
              <a:t>detailed </a:t>
            </a:r>
            <a:r>
              <a:rPr lang="en-GB" sz="1200" b="1" dirty="0" smtClean="0"/>
              <a:t>chunky </a:t>
            </a:r>
            <a:r>
              <a:rPr lang="en-GB" sz="1200" b="1" dirty="0"/>
              <a:t>paragraph </a:t>
            </a:r>
            <a:r>
              <a:rPr lang="en-GB" sz="1200" b="1" dirty="0" smtClean="0"/>
              <a:t>here!</a:t>
            </a:r>
            <a:endParaRPr kumimoji="0" lang="en-US" altLang="en-US" sz="12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13" name="Rectangle 12"/>
          <p:cNvSpPr/>
          <p:nvPr/>
        </p:nvSpPr>
        <p:spPr>
          <a:xfrm>
            <a:off x="9441210" y="61012"/>
            <a:ext cx="2750790" cy="6863417"/>
          </a:xfrm>
          <a:prstGeom prst="rect">
            <a:avLst/>
          </a:prstGeom>
          <a:solidFill>
            <a:srgbClr val="FFFF00"/>
          </a:solidFill>
          <a:ln w="28575">
            <a:solidFill>
              <a:schemeClr val="tx1"/>
            </a:solidFill>
          </a:ln>
        </p:spPr>
        <p:txBody>
          <a:bodyPr wrap="square">
            <a:spAutoFit/>
          </a:bodyPr>
          <a:lstStyle/>
          <a:p>
            <a:pPr lvl="0" algn="ctr" eaLnBrk="0" fontAlgn="base" hangingPunct="0">
              <a:spcBef>
                <a:spcPct val="0"/>
              </a:spcBef>
              <a:spcAft>
                <a:spcPct val="0"/>
              </a:spcAft>
            </a:pPr>
            <a:r>
              <a:rPr lang="en-US" altLang="en-US" sz="1100" b="1" u="sng" dirty="0" smtClean="0">
                <a:latin typeface="+mj-lt"/>
                <a:ea typeface="Calibri" panose="020F0502020204030204" pitchFamily="34" charset="0"/>
                <a:cs typeface="Arial" panose="020B0604020202020204" pitchFamily="34" charset="0"/>
              </a:rPr>
              <a:t>Connectives </a:t>
            </a:r>
            <a:r>
              <a:rPr lang="en-US" altLang="en-US" sz="1100" b="1" u="sng" smtClean="0">
                <a:latin typeface="+mj-lt"/>
                <a:ea typeface="Calibri" panose="020F0502020204030204" pitchFamily="34" charset="0"/>
                <a:cs typeface="Arial" panose="020B0604020202020204" pitchFamily="34" charset="0"/>
              </a:rPr>
              <a:t>&amp; Phrases</a:t>
            </a:r>
            <a:endParaRPr lang="en-US" altLang="en-US" sz="1100" dirty="0">
              <a:latin typeface="+mj-lt"/>
              <a:ea typeface="Calibri" panose="020F0502020204030204" pitchFamily="34" charset="0"/>
              <a:cs typeface="Arial" panose="020B0604020202020204" pitchFamily="34" charset="0"/>
            </a:endParaRPr>
          </a:p>
          <a:p>
            <a:pPr marL="171450" lvl="0" indent="-171450" eaLnBrk="0" fontAlgn="base" hangingPunct="0">
              <a:spcBef>
                <a:spcPct val="0"/>
              </a:spcBef>
              <a:spcAft>
                <a:spcPct val="0"/>
              </a:spcAft>
              <a:buFont typeface="Wingdings" panose="05000000000000000000" pitchFamily="2" charset="2"/>
              <a:buChar char="v"/>
            </a:pPr>
            <a:r>
              <a:rPr lang="en-GB" altLang="en-US" sz="1100" dirty="0">
                <a:latin typeface="+mj-lt"/>
                <a:ea typeface="Times New Roman" panose="02020603050405020304" pitchFamily="18" charset="0"/>
                <a:cs typeface="Arial" panose="020B0604020202020204" pitchFamily="34" charset="0"/>
              </a:rPr>
              <a:t>which means…..</a:t>
            </a:r>
          </a:p>
          <a:p>
            <a:pPr marL="171450" lvl="0" indent="-171450" eaLnBrk="0" fontAlgn="base" hangingPunct="0">
              <a:spcBef>
                <a:spcPct val="0"/>
              </a:spcBef>
              <a:spcAft>
                <a:spcPct val="0"/>
              </a:spcAft>
              <a:buFont typeface="Wingdings" panose="05000000000000000000" pitchFamily="2" charset="2"/>
              <a:buChar char="v"/>
            </a:pPr>
            <a:r>
              <a:rPr lang="en-GB" altLang="en-US" sz="1100" dirty="0">
                <a:latin typeface="+mj-lt"/>
                <a:ea typeface="Times New Roman" panose="02020603050405020304" pitchFamily="18" charset="0"/>
                <a:cs typeface="Arial" panose="020B0604020202020204" pitchFamily="34" charset="0"/>
              </a:rPr>
              <a:t>because</a:t>
            </a:r>
          </a:p>
          <a:p>
            <a:pPr marL="171450" lvl="0" indent="-171450" eaLnBrk="0" fontAlgn="base" hangingPunct="0">
              <a:spcBef>
                <a:spcPct val="0"/>
              </a:spcBef>
              <a:spcAft>
                <a:spcPct val="0"/>
              </a:spcAft>
              <a:buFont typeface="Wingdings" panose="05000000000000000000" pitchFamily="2" charset="2"/>
              <a:buChar char="v"/>
            </a:pPr>
            <a:r>
              <a:rPr lang="en-GB" altLang="en-US" sz="1100" dirty="0" smtClean="0">
                <a:latin typeface="+mj-lt"/>
                <a:ea typeface="Times New Roman" panose="02020603050405020304" pitchFamily="18" charset="0"/>
                <a:cs typeface="Arial" panose="020B0604020202020204" pitchFamily="34" charset="0"/>
              </a:rPr>
              <a:t>Therefore</a:t>
            </a:r>
          </a:p>
          <a:p>
            <a:pPr marL="171450" lvl="0" indent="-171450" eaLnBrk="0" fontAlgn="base" hangingPunct="0">
              <a:spcBef>
                <a:spcPct val="0"/>
              </a:spcBef>
              <a:spcAft>
                <a:spcPct val="0"/>
              </a:spcAft>
              <a:buFont typeface="Wingdings" panose="05000000000000000000" pitchFamily="2" charset="2"/>
              <a:buChar char="v"/>
            </a:pPr>
            <a:r>
              <a:rPr lang="en-GB" altLang="en-US" sz="1100" dirty="0" smtClean="0">
                <a:latin typeface="+mj-lt"/>
                <a:ea typeface="Calibri" panose="020F0502020204030204" pitchFamily="34" charset="0"/>
                <a:cs typeface="Arial" panose="020B0604020202020204" pitchFamily="34" charset="0"/>
              </a:rPr>
              <a:t>This could lead to…….</a:t>
            </a:r>
          </a:p>
          <a:p>
            <a:pPr marL="171450" lvl="0" indent="-171450" eaLnBrk="0" fontAlgn="base" hangingPunct="0">
              <a:spcBef>
                <a:spcPct val="0"/>
              </a:spcBef>
              <a:spcAft>
                <a:spcPct val="0"/>
              </a:spcAft>
              <a:buFont typeface="Wingdings" panose="05000000000000000000" pitchFamily="2" charset="2"/>
              <a:buChar char="v"/>
            </a:pPr>
            <a:r>
              <a:rPr lang="en-GB" altLang="en-US" sz="1100" dirty="0" smtClean="0">
                <a:latin typeface="+mj-lt"/>
                <a:ea typeface="Calibri" panose="020F0502020204030204" pitchFamily="34" charset="0"/>
                <a:cs typeface="Arial" panose="020B0604020202020204" pitchFamily="34" charset="0"/>
              </a:rPr>
              <a:t>On the other hand</a:t>
            </a:r>
          </a:p>
          <a:p>
            <a:pPr marL="171450" lvl="0" indent="-171450" eaLnBrk="0" fontAlgn="base" hangingPunct="0">
              <a:spcBef>
                <a:spcPct val="0"/>
              </a:spcBef>
              <a:spcAft>
                <a:spcPct val="0"/>
              </a:spcAft>
              <a:buFont typeface="Wingdings" panose="05000000000000000000" pitchFamily="2" charset="2"/>
              <a:buChar char="v"/>
            </a:pPr>
            <a:r>
              <a:rPr lang="en-GB" altLang="en-US" sz="1100" dirty="0" smtClean="0">
                <a:latin typeface="+mj-lt"/>
                <a:ea typeface="Calibri" panose="020F0502020204030204" pitchFamily="34" charset="0"/>
                <a:cs typeface="Arial" panose="020B0604020202020204" pitchFamily="34" charset="0"/>
              </a:rPr>
              <a:t>Likewise</a:t>
            </a:r>
          </a:p>
          <a:p>
            <a:pPr marL="171450" lvl="0" indent="-171450" eaLnBrk="0" fontAlgn="base" hangingPunct="0">
              <a:spcBef>
                <a:spcPct val="0"/>
              </a:spcBef>
              <a:spcAft>
                <a:spcPct val="0"/>
              </a:spcAft>
              <a:buFont typeface="Wingdings" panose="05000000000000000000" pitchFamily="2" charset="2"/>
              <a:buChar char="v"/>
            </a:pPr>
            <a:r>
              <a:rPr lang="en-GB" altLang="en-US" sz="1100" dirty="0" smtClean="0">
                <a:latin typeface="+mj-lt"/>
                <a:ea typeface="Calibri" panose="020F0502020204030204" pitchFamily="34" charset="0"/>
                <a:cs typeface="Arial" panose="020B0604020202020204" pitchFamily="34" charset="0"/>
              </a:rPr>
              <a:t>Ultimately</a:t>
            </a:r>
          </a:p>
          <a:p>
            <a:pPr marL="171450" lvl="0" indent="-171450" eaLnBrk="0" fontAlgn="base" hangingPunct="0">
              <a:spcBef>
                <a:spcPct val="0"/>
              </a:spcBef>
              <a:spcAft>
                <a:spcPct val="0"/>
              </a:spcAft>
              <a:buFont typeface="Wingdings" panose="05000000000000000000" pitchFamily="2" charset="2"/>
              <a:buChar char="v"/>
            </a:pPr>
            <a:r>
              <a:rPr lang="en-GB" altLang="en-US" sz="1100" dirty="0">
                <a:latin typeface="+mj-lt"/>
                <a:ea typeface="Calibri" panose="020F0502020204030204" pitchFamily="34" charset="0"/>
                <a:cs typeface="Arial" panose="020B0604020202020204" pitchFamily="34" charset="0"/>
              </a:rPr>
              <a:t>T</a:t>
            </a:r>
            <a:r>
              <a:rPr lang="en-GB" altLang="en-US" sz="1100" dirty="0" smtClean="0">
                <a:latin typeface="+mj-lt"/>
                <a:ea typeface="Calibri" panose="020F0502020204030204" pitchFamily="34" charset="0"/>
                <a:cs typeface="Arial" panose="020B0604020202020204" pitchFamily="34" charset="0"/>
              </a:rPr>
              <a:t>o conclude</a:t>
            </a:r>
          </a:p>
          <a:p>
            <a:pPr marL="171450" lvl="0" indent="-171450" eaLnBrk="0" fontAlgn="base" hangingPunct="0">
              <a:spcBef>
                <a:spcPct val="0"/>
              </a:spcBef>
              <a:spcAft>
                <a:spcPct val="0"/>
              </a:spcAft>
              <a:buFont typeface="Wingdings" panose="05000000000000000000" pitchFamily="2" charset="2"/>
              <a:buChar char="v"/>
            </a:pPr>
            <a:r>
              <a:rPr lang="en-GB" altLang="en-US" sz="1100" dirty="0" smtClean="0">
                <a:latin typeface="+mj-lt"/>
                <a:ea typeface="Calibri" panose="020F0502020204030204" pitchFamily="34" charset="0"/>
                <a:cs typeface="Arial" panose="020B0604020202020204" pitchFamily="34" charset="0"/>
              </a:rPr>
              <a:t>Further more….</a:t>
            </a:r>
            <a:endParaRPr lang="en-US" altLang="en-US" sz="1100" dirty="0" smtClean="0">
              <a:latin typeface="+mj-lt"/>
              <a:ea typeface="Calibri" panose="020F0502020204030204" pitchFamily="34" charset="0"/>
              <a:cs typeface="Arial" panose="020B0604020202020204" pitchFamily="34" charset="0"/>
            </a:endParaRPr>
          </a:p>
          <a:p>
            <a:pPr marL="171450" lvl="0" indent="-171450" eaLnBrk="0" fontAlgn="base" hangingPunct="0">
              <a:spcBef>
                <a:spcPct val="0"/>
              </a:spcBef>
              <a:spcAft>
                <a:spcPct val="0"/>
              </a:spcAft>
              <a:buFont typeface="Wingdings" panose="05000000000000000000" pitchFamily="2" charset="2"/>
              <a:buChar char="v"/>
            </a:pPr>
            <a:r>
              <a:rPr lang="en-US" altLang="en-US" sz="1100" dirty="0" smtClean="0">
                <a:latin typeface="+mj-lt"/>
                <a:ea typeface="Calibri" panose="020F0502020204030204" pitchFamily="34" charset="0"/>
                <a:cs typeface="Arial" panose="020B0604020202020204" pitchFamily="34" charset="0"/>
              </a:rPr>
              <a:t>……however…therefore</a:t>
            </a:r>
            <a:r>
              <a:rPr lang="en-US" altLang="en-US" sz="1100" dirty="0">
                <a:latin typeface="+mj-lt"/>
                <a:ea typeface="Calibri" panose="020F0502020204030204" pitchFamily="34" charset="0"/>
                <a:cs typeface="Arial" panose="020B0604020202020204" pitchFamily="34" charset="0"/>
              </a:rPr>
              <a:t>…</a:t>
            </a:r>
            <a:endParaRPr lang="en-US" altLang="en-US" sz="1100" dirty="0">
              <a:latin typeface="+mj-lt"/>
            </a:endParaRPr>
          </a:p>
          <a:p>
            <a:pPr marL="171450" lvl="0" indent="-171450" eaLnBrk="0" fontAlgn="base" hangingPunct="0">
              <a:spcBef>
                <a:spcPct val="0"/>
              </a:spcBef>
              <a:spcAft>
                <a:spcPct val="0"/>
              </a:spcAft>
              <a:buFont typeface="Wingdings" panose="05000000000000000000" pitchFamily="2" charset="2"/>
              <a:buChar char="v"/>
            </a:pPr>
            <a:r>
              <a:rPr lang="en-US" altLang="en-US" sz="1100" dirty="0">
                <a:latin typeface="+mj-lt"/>
                <a:ea typeface="Calibri" panose="020F0502020204030204" pitchFamily="34" charset="0"/>
                <a:cs typeface="Arial" panose="020B0604020202020204" pitchFamily="34" charset="0"/>
              </a:rPr>
              <a:t>…is important because…</a:t>
            </a:r>
            <a:endParaRPr lang="en-US" altLang="en-US" sz="1100" dirty="0">
              <a:latin typeface="+mj-lt"/>
            </a:endParaRPr>
          </a:p>
          <a:p>
            <a:pPr marL="171450" lvl="0" indent="-171450" eaLnBrk="0" fontAlgn="base" hangingPunct="0">
              <a:spcBef>
                <a:spcPct val="0"/>
              </a:spcBef>
              <a:spcAft>
                <a:spcPct val="0"/>
              </a:spcAft>
              <a:buFont typeface="Wingdings" panose="05000000000000000000" pitchFamily="2" charset="2"/>
              <a:buChar char="v"/>
            </a:pPr>
            <a:r>
              <a:rPr lang="en-US" altLang="en-US" sz="1100" dirty="0">
                <a:latin typeface="+mj-lt"/>
                <a:ea typeface="Calibri" panose="020F0502020204030204" pitchFamily="34" charset="0"/>
                <a:cs typeface="Arial" panose="020B0604020202020204" pitchFamily="34" charset="0"/>
              </a:rPr>
              <a:t>…is more/less important because…</a:t>
            </a:r>
            <a:endParaRPr lang="en-US" altLang="en-US" sz="1100" dirty="0">
              <a:latin typeface="+mj-lt"/>
            </a:endParaRPr>
          </a:p>
          <a:p>
            <a:pPr marL="171450" lvl="0" indent="-171450" eaLnBrk="0" fontAlgn="base" hangingPunct="0">
              <a:spcBef>
                <a:spcPct val="0"/>
              </a:spcBef>
              <a:spcAft>
                <a:spcPct val="0"/>
              </a:spcAft>
              <a:buFont typeface="Wingdings" panose="05000000000000000000" pitchFamily="2" charset="2"/>
              <a:buChar char="v"/>
            </a:pPr>
            <a:r>
              <a:rPr lang="en-US" altLang="en-US" sz="1100" dirty="0" smtClean="0">
                <a:latin typeface="+mj-lt"/>
                <a:ea typeface="Calibri" panose="020F0502020204030204" pitchFamily="34" charset="0"/>
                <a:cs typeface="Arial" panose="020B0604020202020204" pitchFamily="34" charset="0"/>
              </a:rPr>
              <a:t>is </a:t>
            </a:r>
            <a:r>
              <a:rPr lang="en-US" altLang="en-US" sz="1100" dirty="0">
                <a:latin typeface="+mj-lt"/>
                <a:ea typeface="Calibri" panose="020F0502020204030204" pitchFamily="34" charset="0"/>
                <a:cs typeface="Arial" panose="020B0604020202020204" pitchFamily="34" charset="0"/>
              </a:rPr>
              <a:t>most important because…the </a:t>
            </a:r>
            <a:r>
              <a:rPr lang="en-US" altLang="en-US" sz="1100" dirty="0" smtClean="0">
                <a:latin typeface="+mj-lt"/>
                <a:ea typeface="Calibri" panose="020F0502020204030204" pitchFamily="34" charset="0"/>
                <a:cs typeface="Arial" panose="020B0604020202020204" pitchFamily="34" charset="0"/>
              </a:rPr>
              <a:t>consequence</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It could depend on…….</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Arguably……</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Subsequently</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Similarly</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As long as……..</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Such as</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Overall</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……could have many consequences such as….</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As a result of this………</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However it could depend on……</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As long as………was taken into consideration</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..will effect many areas of the business such as</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This will impact on customers because</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This will effect their competitors as they…</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....could impact on staff motivation because…….</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Thus leading to…..</a:t>
            </a:r>
          </a:p>
          <a:p>
            <a:pPr marL="171450" lvl="0" indent="-171450" eaLnBrk="0" fontAlgn="base" hangingPunct="0">
              <a:spcBef>
                <a:spcPct val="0"/>
              </a:spcBef>
              <a:spcAft>
                <a:spcPct val="0"/>
              </a:spcAft>
              <a:buFont typeface="Wingdings" panose="05000000000000000000" pitchFamily="2" charset="2"/>
              <a:buChar char="v"/>
            </a:pPr>
            <a:r>
              <a:rPr lang="en-US" sz="1100" dirty="0" smtClean="0">
                <a:latin typeface="+mj-lt"/>
                <a:cs typeface="Arial" panose="020B0604020202020204" pitchFamily="34" charset="0"/>
              </a:rPr>
              <a:t>…..their target market may decide to……….</a:t>
            </a:r>
          </a:p>
          <a:p>
            <a:pPr marL="171450" lvl="0" indent="-171450" eaLnBrk="0" fontAlgn="base" hangingPunct="0">
              <a:spcBef>
                <a:spcPct val="0"/>
              </a:spcBef>
              <a:spcAft>
                <a:spcPct val="0"/>
              </a:spcAft>
              <a:buFont typeface="Wingdings" panose="05000000000000000000" pitchFamily="2" charset="2"/>
              <a:buChar char="v"/>
            </a:pPr>
            <a:r>
              <a:rPr lang="en-GB" sz="1100" dirty="0" smtClean="0">
                <a:latin typeface="+mj-lt"/>
              </a:rPr>
              <a:t>At first it may seem like the best option however……</a:t>
            </a:r>
          </a:p>
          <a:p>
            <a:pPr marL="171450" lvl="0" indent="-171450" eaLnBrk="0" fontAlgn="base" hangingPunct="0">
              <a:spcBef>
                <a:spcPct val="0"/>
              </a:spcBef>
              <a:spcAft>
                <a:spcPct val="0"/>
              </a:spcAft>
              <a:buFont typeface="Wingdings" panose="05000000000000000000" pitchFamily="2" charset="2"/>
              <a:buChar char="v"/>
            </a:pPr>
            <a:r>
              <a:rPr lang="en-GB" sz="1100" dirty="0" smtClean="0">
                <a:latin typeface="+mj-lt"/>
              </a:rPr>
              <a:t>When all factors are considered…………</a:t>
            </a:r>
            <a:endParaRPr lang="en-GB" sz="1100" dirty="0">
              <a:latin typeface="+mj-lt"/>
            </a:endParaRPr>
          </a:p>
        </p:txBody>
      </p:sp>
    </p:spTree>
    <p:extLst>
      <p:ext uri="{BB962C8B-B14F-4D97-AF65-F5344CB8AC3E}">
        <p14:creationId xmlns:p14="http://schemas.microsoft.com/office/powerpoint/2010/main" val="34400735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1102</Words>
  <Application>Microsoft Office PowerPoint</Application>
  <PresentationFormat>Widescreen</PresentationFormat>
  <Paragraphs>166</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Comic Sans MS</vt:lpstr>
      <vt:lpstr>Times New Roman</vt:lpstr>
      <vt:lpstr>Wingdings</vt:lpstr>
      <vt:lpstr>Office Theme</vt:lpstr>
      <vt:lpstr>PowerPoint Presentation</vt:lpstr>
      <vt:lpstr>PowerPoint Presentation</vt:lpstr>
    </vt:vector>
  </TitlesOfParts>
  <Company>Leigh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Iain Manchester</dc:creator>
  <cp:lastModifiedBy>NNewsome</cp:lastModifiedBy>
  <cp:revision>12</cp:revision>
  <dcterms:created xsi:type="dcterms:W3CDTF">2017-09-17T07:00:50Z</dcterms:created>
  <dcterms:modified xsi:type="dcterms:W3CDTF">2018-07-02T11:19:28Z</dcterms:modified>
</cp:coreProperties>
</file>