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1" r:id="rId3"/>
    <p:sldId id="260" r:id="rId4"/>
    <p:sldId id="263" r:id="rId5"/>
    <p:sldId id="264" r:id="rId6"/>
    <p:sldId id="269" r:id="rId7"/>
    <p:sldId id="265" r:id="rId8"/>
    <p:sldId id="266" r:id="rId9"/>
    <p:sldId id="272" r:id="rId10"/>
    <p:sldId id="273" r:id="rId11"/>
    <p:sldId id="274" r:id="rId12"/>
    <p:sldId id="275" r:id="rId13"/>
    <p:sldId id="270" r:id="rId14"/>
    <p:sldId id="271" r:id="rId15"/>
    <p:sldId id="276" r:id="rId16"/>
    <p:sldId id="277" r:id="rId17"/>
    <p:sldId id="278"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77" d="100"/>
          <a:sy n="77" d="100"/>
        </p:scale>
        <p:origin x="126" y="7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C7D853-D95C-4CD8-8146-A700B82384A2}" type="datetimeFigureOut">
              <a:rPr lang="en-GB" smtClean="0"/>
              <a:t>26/05/2021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420CDA-DFB4-4158-BD91-1C9B7B305ACB}" type="slidenum">
              <a:rPr lang="en-GB" smtClean="0"/>
              <a:t>‹#›</a:t>
            </a:fld>
            <a:endParaRPr lang="en-GB"/>
          </a:p>
        </p:txBody>
      </p:sp>
    </p:spTree>
    <p:extLst>
      <p:ext uri="{BB962C8B-B14F-4D97-AF65-F5344CB8AC3E}">
        <p14:creationId xmlns:p14="http://schemas.microsoft.com/office/powerpoint/2010/main" val="1175677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where the people are likely to get money from…..pension and allowance or pocket money or perhaps a part time job.</a:t>
            </a:r>
          </a:p>
        </p:txBody>
      </p:sp>
      <p:sp>
        <p:nvSpPr>
          <p:cNvPr id="4" name="Slide Number Placeholder 3"/>
          <p:cNvSpPr>
            <a:spLocks noGrp="1"/>
          </p:cNvSpPr>
          <p:nvPr>
            <p:ph type="sldNum" sz="quarter" idx="10"/>
          </p:nvPr>
        </p:nvSpPr>
        <p:spPr/>
        <p:txBody>
          <a:bodyPr/>
          <a:lstStyle/>
          <a:p>
            <a:fld id="{218C1636-E1CF-4E7E-8C3F-E0BE08B11617}" type="slidenum">
              <a:rPr lang="en-GB" smtClean="0"/>
              <a:t>4</a:t>
            </a:fld>
            <a:endParaRPr lang="en-GB"/>
          </a:p>
        </p:txBody>
      </p:sp>
    </p:spTree>
    <p:extLst>
      <p:ext uri="{BB962C8B-B14F-4D97-AF65-F5344CB8AC3E}">
        <p14:creationId xmlns:p14="http://schemas.microsoft.com/office/powerpoint/2010/main" val="203535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04378E7-84C4-4934-9884-1A16279AB721}"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64968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4378E7-84C4-4934-9884-1A16279AB721}"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298579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4378E7-84C4-4934-9884-1A16279AB721}"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3979995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04378E7-84C4-4934-9884-1A16279AB721}"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166747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04378E7-84C4-4934-9884-1A16279AB721}" type="datetimeFigureOut">
              <a:rPr lang="en-GB" smtClean="0"/>
              <a:t>26/05/2021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1396634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04378E7-84C4-4934-9884-1A16279AB721}" type="datetimeFigureOut">
              <a:rPr lang="en-GB" smtClean="0"/>
              <a:t>26/05/2021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1210945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4378E7-84C4-4934-9884-1A16279AB721}" type="datetimeFigureOut">
              <a:rPr lang="en-GB" smtClean="0"/>
              <a:t>26/05/2021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211318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4378E7-84C4-4934-9884-1A16279AB721}"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3706285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4378E7-84C4-4934-9884-1A16279AB721}"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2919854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4378E7-84C4-4934-9884-1A16279AB721}"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4120234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4378E7-84C4-4934-9884-1A16279AB721}"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8C4338-6399-4F69-875D-30ACADDD1DB9}" type="slidenum">
              <a:rPr lang="en-GB" smtClean="0"/>
              <a:t>‹#›</a:t>
            </a:fld>
            <a:endParaRPr lang="en-GB"/>
          </a:p>
        </p:txBody>
      </p:sp>
    </p:spTree>
    <p:extLst>
      <p:ext uri="{BB962C8B-B14F-4D97-AF65-F5344CB8AC3E}">
        <p14:creationId xmlns:p14="http://schemas.microsoft.com/office/powerpoint/2010/main" val="1412905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4378E7-84C4-4934-9884-1A16279AB721}" type="datetimeFigureOut">
              <a:rPr lang="en-GB" smtClean="0"/>
              <a:t>26/05/2021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8C4338-6399-4F69-875D-30ACADDD1DB9}" type="slidenum">
              <a:rPr lang="en-GB" smtClean="0"/>
              <a:t>‹#›</a:t>
            </a:fld>
            <a:endParaRPr lang="en-GB"/>
          </a:p>
        </p:txBody>
      </p:sp>
    </p:spTree>
    <p:extLst>
      <p:ext uri="{BB962C8B-B14F-4D97-AF65-F5344CB8AC3E}">
        <p14:creationId xmlns:p14="http://schemas.microsoft.com/office/powerpoint/2010/main" val="3600750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7800"/>
            <a:ext cx="9144000" cy="2387600"/>
          </a:xfrm>
        </p:spPr>
        <p:txBody>
          <a:bodyPr/>
          <a:lstStyle/>
          <a:p>
            <a:r>
              <a:rPr lang="en-GB" dirty="0">
                <a:latin typeface="Berlin Sans FB" panose="020E0602020502020306" pitchFamily="34" charset="0"/>
              </a:rPr>
              <a:t>Going on Holiday</a:t>
            </a:r>
          </a:p>
        </p:txBody>
      </p:sp>
      <p:sp>
        <p:nvSpPr>
          <p:cNvPr id="3" name="Subtitle 2"/>
          <p:cNvSpPr>
            <a:spLocks noGrp="1"/>
          </p:cNvSpPr>
          <p:nvPr>
            <p:ph type="subTitle" idx="1"/>
          </p:nvPr>
        </p:nvSpPr>
        <p:spPr>
          <a:xfrm>
            <a:off x="1524000" y="2449186"/>
            <a:ext cx="9144000" cy="1655762"/>
          </a:xfrm>
        </p:spPr>
        <p:txBody>
          <a:bodyPr/>
          <a:lstStyle/>
          <a:p>
            <a:r>
              <a:rPr lang="en-GB" dirty="0">
                <a:latin typeface="Berlin Sans FB" panose="020E0602020502020306" pitchFamily="34" charset="0"/>
              </a:rPr>
              <a:t>FINANICAL STUDIES</a:t>
            </a:r>
          </a:p>
        </p:txBody>
      </p:sp>
      <p:pic>
        <p:nvPicPr>
          <p:cNvPr id="1026" name="Picture 2" descr="Save BIG on TUI &amp; First Choice summer 2019 holidays! | Holiday HYPE">
            <a:extLst>
              <a:ext uri="{FF2B5EF4-FFF2-40B4-BE49-F238E27FC236}">
                <a16:creationId xmlns:a16="http://schemas.microsoft.com/office/drawing/2014/main" id="{4D0307F4-41C0-4DB8-A503-01DD3C659E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730" y="3948791"/>
            <a:ext cx="4809994" cy="25653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liday Leave - Holiday Entitlement | Biznus Payroll">
            <a:extLst>
              <a:ext uri="{FF2B5EF4-FFF2-40B4-BE49-F238E27FC236}">
                <a16:creationId xmlns:a16="http://schemas.microsoft.com/office/drawing/2014/main" id="{968ED176-90F3-4E28-8D6C-237CC873F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227" y="3714099"/>
            <a:ext cx="5460043" cy="2800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365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Lesson Objective</a:t>
            </a:r>
          </a:p>
        </p:txBody>
      </p:sp>
      <p:sp>
        <p:nvSpPr>
          <p:cNvPr id="3" name="Content Placeholder 2"/>
          <p:cNvSpPr>
            <a:spLocks noGrp="1"/>
          </p:cNvSpPr>
          <p:nvPr>
            <p:ph idx="1"/>
          </p:nvPr>
        </p:nvSpPr>
        <p:spPr/>
        <p:txBody>
          <a:bodyPr>
            <a:normAutofit/>
          </a:bodyPr>
          <a:lstStyle/>
          <a:p>
            <a:r>
              <a:rPr lang="en-GB" sz="4400" dirty="0">
                <a:latin typeface="Berlin Sans FB" panose="020E0602020502020306" pitchFamily="34" charset="0"/>
              </a:rPr>
              <a:t>To understand the different payment options.</a:t>
            </a:r>
          </a:p>
        </p:txBody>
      </p:sp>
      <p:pic>
        <p:nvPicPr>
          <p:cNvPr id="1026" name="Picture 2" descr="Where to Withdraw: National Mapping of Access to Cash | FCA Insight">
            <a:extLst>
              <a:ext uri="{FF2B5EF4-FFF2-40B4-BE49-F238E27FC236}">
                <a16:creationId xmlns:a16="http://schemas.microsoft.com/office/drawing/2014/main" id="{7E777ED5-2422-4ACD-8118-A72D0FFEAA1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1667" y="3705834"/>
            <a:ext cx="4180562" cy="27870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ll anyone take cash? We visit shops to check virus fears | This is Money">
            <a:extLst>
              <a:ext uri="{FF2B5EF4-FFF2-40B4-BE49-F238E27FC236}">
                <a16:creationId xmlns:a16="http://schemas.microsoft.com/office/drawing/2014/main" id="{C2A8A916-4B24-4AD4-A854-446C45035C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561513"/>
            <a:ext cx="4497032" cy="2773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688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336B7E8-126B-4E38-B1F0-40E77DD13AA3}"/>
              </a:ext>
            </a:extLst>
          </p:cNvPr>
          <p:cNvSpPr/>
          <p:nvPr/>
        </p:nvSpPr>
        <p:spPr>
          <a:xfrm>
            <a:off x="4083484" y="2242159"/>
            <a:ext cx="3920647" cy="2141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How can a consumer pay for goods and services? </a:t>
            </a:r>
          </a:p>
        </p:txBody>
      </p:sp>
      <p:sp>
        <p:nvSpPr>
          <p:cNvPr id="3" name="Arrow: Down 2">
            <a:extLst>
              <a:ext uri="{FF2B5EF4-FFF2-40B4-BE49-F238E27FC236}">
                <a16:creationId xmlns:a16="http://schemas.microsoft.com/office/drawing/2014/main" id="{9CA382AF-53D2-4A4C-A052-E72B0E609E5B}"/>
              </a:ext>
            </a:extLst>
          </p:cNvPr>
          <p:cNvSpPr/>
          <p:nvPr/>
        </p:nvSpPr>
        <p:spPr>
          <a:xfrm>
            <a:off x="5818338" y="4784942"/>
            <a:ext cx="450937" cy="5010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FEFC0432-653F-4CD3-8956-78096A7CFF9A}"/>
              </a:ext>
            </a:extLst>
          </p:cNvPr>
          <p:cNvSpPr/>
          <p:nvPr/>
        </p:nvSpPr>
        <p:spPr>
          <a:xfrm>
            <a:off x="8430017" y="3095494"/>
            <a:ext cx="663879" cy="4352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2E43868C-F790-457D-9BDC-A2CDD25F4124}"/>
              </a:ext>
            </a:extLst>
          </p:cNvPr>
          <p:cNvSpPr/>
          <p:nvPr/>
        </p:nvSpPr>
        <p:spPr>
          <a:xfrm rot="10800000">
            <a:off x="5818338" y="1540702"/>
            <a:ext cx="450937" cy="5010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14B589AB-8DEA-48C0-9343-46DAD0B80343}"/>
              </a:ext>
            </a:extLst>
          </p:cNvPr>
          <p:cNvSpPr/>
          <p:nvPr/>
        </p:nvSpPr>
        <p:spPr>
          <a:xfrm rot="10800000">
            <a:off x="2993719" y="2993721"/>
            <a:ext cx="663879" cy="4352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72283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710" y="2499891"/>
            <a:ext cx="11256580" cy="1858218"/>
          </a:xfrm>
        </p:spPr>
        <p:txBody>
          <a:bodyPr>
            <a:normAutofit/>
          </a:bodyPr>
          <a:lstStyle/>
          <a:p>
            <a:pPr algn="ctr"/>
            <a:r>
              <a:rPr lang="en-GB" dirty="0">
                <a:latin typeface="Berlin Sans FB" panose="020E0602020502020306" pitchFamily="34" charset="0"/>
              </a:rPr>
              <a:t>If you were given £200, would you spend it, save it or invest it? </a:t>
            </a:r>
          </a:p>
        </p:txBody>
      </p:sp>
    </p:spTree>
    <p:extLst>
      <p:ext uri="{BB962C8B-B14F-4D97-AF65-F5344CB8AC3E}">
        <p14:creationId xmlns:p14="http://schemas.microsoft.com/office/powerpoint/2010/main" val="2790501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29077-5BCC-40EE-8BE3-F8B0A9313D2B}"/>
              </a:ext>
            </a:extLst>
          </p:cNvPr>
          <p:cNvSpPr>
            <a:spLocks noGrp="1"/>
          </p:cNvSpPr>
          <p:nvPr>
            <p:ph type="title"/>
          </p:nvPr>
        </p:nvSpPr>
        <p:spPr>
          <a:xfrm>
            <a:off x="2704578" y="173733"/>
            <a:ext cx="6314162" cy="1014608"/>
          </a:xfrm>
        </p:spPr>
        <p:txBody>
          <a:bodyPr/>
          <a:lstStyle/>
          <a:p>
            <a:pPr algn="ctr"/>
            <a:r>
              <a:rPr lang="en-GB" b="1" u="sng" dirty="0"/>
              <a:t>Case Study Exercise  </a:t>
            </a:r>
            <a:endParaRPr lang="en-GB" u="sng" dirty="0"/>
          </a:p>
        </p:txBody>
      </p:sp>
      <p:sp>
        <p:nvSpPr>
          <p:cNvPr id="5" name="Content Placeholder 4">
            <a:extLst>
              <a:ext uri="{FF2B5EF4-FFF2-40B4-BE49-F238E27FC236}">
                <a16:creationId xmlns:a16="http://schemas.microsoft.com/office/drawing/2014/main" id="{604797B4-6F59-4F3F-911E-262EF175171E}"/>
              </a:ext>
            </a:extLst>
          </p:cNvPr>
          <p:cNvSpPr>
            <a:spLocks noGrp="1"/>
          </p:cNvSpPr>
          <p:nvPr>
            <p:ph idx="1"/>
          </p:nvPr>
        </p:nvSpPr>
        <p:spPr>
          <a:xfrm>
            <a:off x="838200" y="1499948"/>
            <a:ext cx="10515600" cy="4351338"/>
          </a:xfrm>
        </p:spPr>
        <p:txBody>
          <a:bodyPr/>
          <a:lstStyle/>
          <a:p>
            <a:r>
              <a:rPr lang="en-GB" dirty="0"/>
              <a:t>Read the article on the next few slides and then answer the questions. </a:t>
            </a:r>
          </a:p>
        </p:txBody>
      </p:sp>
    </p:spTree>
    <p:extLst>
      <p:ext uri="{BB962C8B-B14F-4D97-AF65-F5344CB8AC3E}">
        <p14:creationId xmlns:p14="http://schemas.microsoft.com/office/powerpoint/2010/main" val="3552567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24508-0A02-479C-AF2C-CE665F9E3542}"/>
              </a:ext>
            </a:extLst>
          </p:cNvPr>
          <p:cNvSpPr>
            <a:spLocks noGrp="1"/>
          </p:cNvSpPr>
          <p:nvPr>
            <p:ph type="title"/>
          </p:nvPr>
        </p:nvSpPr>
        <p:spPr>
          <a:xfrm>
            <a:off x="838200" y="202286"/>
            <a:ext cx="10515600" cy="1325563"/>
          </a:xfrm>
        </p:spPr>
        <p:txBody>
          <a:bodyPr/>
          <a:lstStyle/>
          <a:p>
            <a:pPr algn="ctr"/>
            <a:r>
              <a:rPr lang="en-GB" b="1" u="sng" dirty="0"/>
              <a:t>Everything by cash</a:t>
            </a:r>
            <a:endParaRPr lang="en-GB" dirty="0"/>
          </a:p>
        </p:txBody>
      </p:sp>
      <p:sp>
        <p:nvSpPr>
          <p:cNvPr id="3" name="Content Placeholder 2">
            <a:extLst>
              <a:ext uri="{FF2B5EF4-FFF2-40B4-BE49-F238E27FC236}">
                <a16:creationId xmlns:a16="http://schemas.microsoft.com/office/drawing/2014/main" id="{D34F936C-4B28-4520-83C9-13F2E3ECBE8F}"/>
              </a:ext>
            </a:extLst>
          </p:cNvPr>
          <p:cNvSpPr>
            <a:spLocks noGrp="1"/>
          </p:cNvSpPr>
          <p:nvPr>
            <p:ph idx="1"/>
          </p:nvPr>
        </p:nvSpPr>
        <p:spPr>
          <a:xfrm>
            <a:off x="838200" y="2141537"/>
            <a:ext cx="10515600" cy="4351338"/>
          </a:xfrm>
        </p:spPr>
        <p:txBody>
          <a:bodyPr>
            <a:normAutofit fontScale="92500" lnSpcReduction="10000"/>
          </a:bodyPr>
          <a:lstStyle/>
          <a:p>
            <a:r>
              <a:rPr lang="en-GB" dirty="0"/>
              <a:t>Mazin, 23, lives in London and is renting a flat that he shares with two friends from university. He is a manager at a local recycling plant and very much enjoys his job. </a:t>
            </a:r>
          </a:p>
          <a:p>
            <a:r>
              <a:rPr lang="en-GB" dirty="0"/>
              <a:t>Mazin has been raised in a family where all payments are made by cash and although he has a Barclays bank account with a debit card, he does not use the debit card for purchases, using it only to withdraw cash. Mazin does not have direct debits or standing orders to pay his bills. Mazin has always been very organised and plans his finances very carefully. He is fully aware of when his bills are due and withdraws cash to pay them at his local Post Office or bank branch. Mazin has never missed a payment that has been due. If Mazin does not have the money to socialise with his friends, he stays in and lives within his means. </a:t>
            </a:r>
          </a:p>
          <a:p>
            <a:endParaRPr lang="en-GB" dirty="0"/>
          </a:p>
        </p:txBody>
      </p:sp>
      <p:pic>
        <p:nvPicPr>
          <p:cNvPr id="2050" name="Picture 2" descr="Cash in with these Cash Magic shares - Investors' Chronicle">
            <a:extLst>
              <a:ext uri="{FF2B5EF4-FFF2-40B4-BE49-F238E27FC236}">
                <a16:creationId xmlns:a16="http://schemas.microsoft.com/office/drawing/2014/main" id="{DF8CCCE2-34F2-4BBB-AB6D-85AF34A27BF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2960" y="202286"/>
            <a:ext cx="2308964" cy="17317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ash debate to continue as government sets out protection plan | Features  and Analysis | Convenience Store">
            <a:extLst>
              <a:ext uri="{FF2B5EF4-FFF2-40B4-BE49-F238E27FC236}">
                <a16:creationId xmlns:a16="http://schemas.microsoft.com/office/drawing/2014/main" id="{217DCD26-15D0-4072-B267-090D79094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7364" y="279040"/>
            <a:ext cx="3126636" cy="1758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393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5DBE1-918C-4755-A707-E1EFB52ECAF1}"/>
              </a:ext>
            </a:extLst>
          </p:cNvPr>
          <p:cNvSpPr>
            <a:spLocks noGrp="1"/>
          </p:cNvSpPr>
          <p:nvPr>
            <p:ph idx="1"/>
          </p:nvPr>
        </p:nvSpPr>
        <p:spPr>
          <a:xfrm>
            <a:off x="413359" y="363255"/>
            <a:ext cx="11235846" cy="6275540"/>
          </a:xfrm>
        </p:spPr>
        <p:txBody>
          <a:bodyPr>
            <a:normAutofit/>
          </a:bodyPr>
          <a:lstStyle/>
          <a:p>
            <a:r>
              <a:rPr lang="en-GB" dirty="0"/>
              <a:t>Mazin has never used the overdraft his bank offers him; he has never had a credit card or any other form of debt. For Mazin, he appreciates the value of the money he earns and feels that he uses his money wisely. </a:t>
            </a:r>
          </a:p>
          <a:p>
            <a:r>
              <a:rPr lang="en-GB" dirty="0"/>
              <a:t>Mazin does have a savings account with the Post Office. He has been saving towards his goal of going on holiday to the USA, with the two friends he lives with. Mazin has never been abroad before but it has been one of his goals in life to visit New York, Washington and Los Angeles. He has saved £5,000, which is enough for his flights, accommodation and £100 per day spending money while he is away for two weeks. </a:t>
            </a:r>
          </a:p>
          <a:p>
            <a:r>
              <a:rPr lang="en-GB" dirty="0"/>
              <a:t>Mazin has priced up travel insurance from the Post Office as this is the only provider that will accept cash, which insures lost or stolen cash for up to £300. Mazin has also been saving his spare change in a jar in his bedroom for extra cash if he needs it. He is amazed how much he has saved so far, nearly £200. </a:t>
            </a:r>
          </a:p>
        </p:txBody>
      </p:sp>
    </p:spTree>
    <p:extLst>
      <p:ext uri="{BB962C8B-B14F-4D97-AF65-F5344CB8AC3E}">
        <p14:creationId xmlns:p14="http://schemas.microsoft.com/office/powerpoint/2010/main" val="889279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600E75-9A0D-4DF9-A24C-27C6A882CBBC}"/>
              </a:ext>
            </a:extLst>
          </p:cNvPr>
          <p:cNvSpPr>
            <a:spLocks noGrp="1"/>
          </p:cNvSpPr>
          <p:nvPr>
            <p:ph idx="1"/>
          </p:nvPr>
        </p:nvSpPr>
        <p:spPr>
          <a:xfrm>
            <a:off x="488515" y="425884"/>
            <a:ext cx="11248373" cy="5987441"/>
          </a:xfrm>
        </p:spPr>
        <p:txBody>
          <a:bodyPr/>
          <a:lstStyle/>
          <a:p>
            <a:r>
              <a:rPr lang="en-GB" dirty="0"/>
              <a:t>As Mazin has not been abroad before, he is unsure how he will take his money to the USA. He would like to withdraw the cash in the UK, exchange it all for US dollars and take this with him. However, he is well aware of the risks this carries and has asked you to do some research on his behalf for the options he has. </a:t>
            </a:r>
          </a:p>
          <a:p>
            <a:r>
              <a:rPr lang="en-GB" dirty="0"/>
              <a:t>After he has been to the USA, Mazin wants to start saving for a deposit for a mortgage. He knows this will take a long time, but he has a plan on how to do this. </a:t>
            </a:r>
          </a:p>
        </p:txBody>
      </p:sp>
      <p:pic>
        <p:nvPicPr>
          <p:cNvPr id="3074" name="Picture 2" descr="500+ Beautiful United States Pictures | Download Free Images on Unsplash">
            <a:extLst>
              <a:ext uri="{FF2B5EF4-FFF2-40B4-BE49-F238E27FC236}">
                <a16:creationId xmlns:a16="http://schemas.microsoft.com/office/drawing/2014/main" id="{77422FF8-6F53-41ED-9741-5F325273F02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282" r="25910"/>
          <a:stretch/>
        </p:blipFill>
        <p:spPr bwMode="auto">
          <a:xfrm>
            <a:off x="5073040" y="3959189"/>
            <a:ext cx="2045920" cy="235705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USA Travel Guide: What You Need to Know About Visiting the USA">
            <a:extLst>
              <a:ext uri="{FF2B5EF4-FFF2-40B4-BE49-F238E27FC236}">
                <a16:creationId xmlns:a16="http://schemas.microsoft.com/office/drawing/2014/main" id="{9909CA97-F34C-4F5F-B1F9-E1AFE57BA9A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726" r="17652" b="-1889"/>
          <a:stretch/>
        </p:blipFill>
        <p:spPr bwMode="auto">
          <a:xfrm>
            <a:off x="8872605" y="3862114"/>
            <a:ext cx="2455102" cy="255120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tocks are mixed on Wall Street as markets take a pause - POLITICO">
            <a:extLst>
              <a:ext uri="{FF2B5EF4-FFF2-40B4-BE49-F238E27FC236}">
                <a16:creationId xmlns:a16="http://schemas.microsoft.com/office/drawing/2014/main" id="{D8938123-B441-47D0-83C4-7837894400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528" y="4221661"/>
            <a:ext cx="3143335" cy="2094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091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9CE9-B5F0-40BA-953B-F5E5C1333EA9}"/>
              </a:ext>
            </a:extLst>
          </p:cNvPr>
          <p:cNvSpPr>
            <a:spLocks noGrp="1"/>
          </p:cNvSpPr>
          <p:nvPr>
            <p:ph type="title"/>
          </p:nvPr>
        </p:nvSpPr>
        <p:spPr>
          <a:xfrm>
            <a:off x="838200" y="546919"/>
            <a:ext cx="10515600" cy="1325563"/>
          </a:xfrm>
        </p:spPr>
        <p:txBody>
          <a:bodyPr/>
          <a:lstStyle/>
          <a:p>
            <a:pPr algn="ctr"/>
            <a:r>
              <a:rPr lang="en-GB" b="1" u="sng" dirty="0"/>
              <a:t>The Research </a:t>
            </a:r>
          </a:p>
        </p:txBody>
      </p:sp>
      <p:sp>
        <p:nvSpPr>
          <p:cNvPr id="3" name="Content Placeholder 2">
            <a:extLst>
              <a:ext uri="{FF2B5EF4-FFF2-40B4-BE49-F238E27FC236}">
                <a16:creationId xmlns:a16="http://schemas.microsoft.com/office/drawing/2014/main" id="{EF52DA3C-E2DF-4F92-ACA9-8031B7D51EFF}"/>
              </a:ext>
            </a:extLst>
          </p:cNvPr>
          <p:cNvSpPr>
            <a:spLocks noGrp="1"/>
          </p:cNvSpPr>
          <p:nvPr>
            <p:ph idx="1"/>
          </p:nvPr>
        </p:nvSpPr>
        <p:spPr>
          <a:xfrm>
            <a:off x="400833" y="2154475"/>
            <a:ext cx="11173216" cy="4935255"/>
          </a:xfrm>
        </p:spPr>
        <p:txBody>
          <a:bodyPr/>
          <a:lstStyle/>
          <a:p>
            <a:endParaRPr lang="en-GB" b="1" dirty="0"/>
          </a:p>
          <a:p>
            <a:r>
              <a:rPr lang="en-GB" b="1" dirty="0"/>
              <a:t>Buy foreign currency in advance </a:t>
            </a:r>
            <a:endParaRPr lang="en-GB" dirty="0"/>
          </a:p>
          <a:p>
            <a:r>
              <a:rPr lang="en-GB" dirty="0"/>
              <a:t>It's always worth taking a bit of cash with you, so take the time to shop around for foreign currency in advance. The most competitive deals are usually found online and collecting your money from the foreign exchange bureau will be cheaper than having it delivered. </a:t>
            </a:r>
          </a:p>
          <a:p>
            <a:r>
              <a:rPr lang="en-GB" dirty="0"/>
              <a:t>Many companies also charge a commission to exchange sterling into foreign currency, so be sure to factor that in when you're comparing costs. In some cases, you may be offered a commission-free exchange, but be aware the exchange rates may not be as competitive. </a:t>
            </a:r>
          </a:p>
        </p:txBody>
      </p:sp>
      <p:pic>
        <p:nvPicPr>
          <p:cNvPr id="4098" name="Picture 2" descr="5 Tips to save money on your foreign currency exchange | Xpress Money">
            <a:extLst>
              <a:ext uri="{FF2B5EF4-FFF2-40B4-BE49-F238E27FC236}">
                <a16:creationId xmlns:a16="http://schemas.microsoft.com/office/drawing/2014/main" id="{1FF8B214-9565-4C7E-AD11-E7156F73D2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3796" y="546919"/>
            <a:ext cx="3470253" cy="219173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ow Are Currency Exchange Rates Determined? | Britannica">
            <a:extLst>
              <a:ext uri="{FF2B5EF4-FFF2-40B4-BE49-F238E27FC236}">
                <a16:creationId xmlns:a16="http://schemas.microsoft.com/office/drawing/2014/main" id="{F56A883A-3AFB-442C-99AA-2C1680AF6D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9395" y="261858"/>
            <a:ext cx="2903570" cy="2177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228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D577A-9CD1-48D7-AC7E-A3B91D75DBF6}"/>
              </a:ext>
            </a:extLst>
          </p:cNvPr>
          <p:cNvSpPr>
            <a:spLocks noGrp="1"/>
          </p:cNvSpPr>
          <p:nvPr>
            <p:ph type="title"/>
          </p:nvPr>
        </p:nvSpPr>
        <p:spPr>
          <a:xfrm>
            <a:off x="1088720" y="595877"/>
            <a:ext cx="10515600" cy="1325563"/>
          </a:xfrm>
        </p:spPr>
        <p:txBody>
          <a:bodyPr/>
          <a:lstStyle/>
          <a:p>
            <a:r>
              <a:rPr lang="en-GB" b="1" dirty="0"/>
              <a:t>Use the right card </a:t>
            </a:r>
            <a:endParaRPr lang="en-GB" dirty="0"/>
          </a:p>
        </p:txBody>
      </p:sp>
      <p:sp>
        <p:nvSpPr>
          <p:cNvPr id="3" name="Content Placeholder 2">
            <a:extLst>
              <a:ext uri="{FF2B5EF4-FFF2-40B4-BE49-F238E27FC236}">
                <a16:creationId xmlns:a16="http://schemas.microsoft.com/office/drawing/2014/main" id="{5DB72857-629E-44AE-B441-BAE3B55D2B91}"/>
              </a:ext>
            </a:extLst>
          </p:cNvPr>
          <p:cNvSpPr>
            <a:spLocks noGrp="1"/>
          </p:cNvSpPr>
          <p:nvPr>
            <p:ph idx="1"/>
          </p:nvPr>
        </p:nvSpPr>
        <p:spPr>
          <a:xfrm>
            <a:off x="838200" y="2431092"/>
            <a:ext cx="10515600" cy="4351338"/>
          </a:xfrm>
        </p:spPr>
        <p:txBody>
          <a:bodyPr/>
          <a:lstStyle/>
          <a:p>
            <a:r>
              <a:rPr lang="en-GB" dirty="0"/>
              <a:t>Taking a debit or credit card with you can be a good choice if you don't want to carry around stacks of cash on holiday. But use the wrong one and you could get caught out by expensive fees. </a:t>
            </a:r>
          </a:p>
          <a:p>
            <a:r>
              <a:rPr lang="en-GB" dirty="0"/>
              <a:t>Many cards will charge a foreign exchange fee for overseas use. Often this is around 2.75% to 2.99%, so for every £100 you spend, you could be charged £2.75 to £2.99. </a:t>
            </a:r>
          </a:p>
          <a:p>
            <a:r>
              <a:rPr lang="en-GB" dirty="0"/>
              <a:t>If you do want to take plastic with you, look for a card that's specifically designed for overseas use. </a:t>
            </a:r>
          </a:p>
        </p:txBody>
      </p:sp>
      <p:pic>
        <p:nvPicPr>
          <p:cNvPr id="5122" name="Picture 2" descr="Banks issued 63 percent higher debit cards in 2019 than in 2015: RBI Data">
            <a:extLst>
              <a:ext uri="{FF2B5EF4-FFF2-40B4-BE49-F238E27FC236}">
                <a16:creationId xmlns:a16="http://schemas.microsoft.com/office/drawing/2014/main" id="{D1CB4A97-0A20-423C-BCD2-B34318A23C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13" t="5325" r="3698" b="8979"/>
          <a:stretch/>
        </p:blipFill>
        <p:spPr bwMode="auto">
          <a:xfrm>
            <a:off x="6521885" y="250519"/>
            <a:ext cx="3235890" cy="2016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478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95186-1D6E-40C9-B8E1-ED1E57486873}"/>
              </a:ext>
            </a:extLst>
          </p:cNvPr>
          <p:cNvSpPr>
            <a:spLocks noGrp="1"/>
          </p:cNvSpPr>
          <p:nvPr>
            <p:ph type="title"/>
          </p:nvPr>
        </p:nvSpPr>
        <p:spPr>
          <a:xfrm>
            <a:off x="675361" y="450849"/>
            <a:ext cx="10515600" cy="1325563"/>
          </a:xfrm>
        </p:spPr>
        <p:txBody>
          <a:bodyPr/>
          <a:lstStyle/>
          <a:p>
            <a:r>
              <a:rPr lang="en-GB" b="1" dirty="0"/>
              <a:t>Consider a prepaid card </a:t>
            </a:r>
            <a:endParaRPr lang="en-GB" dirty="0"/>
          </a:p>
        </p:txBody>
      </p:sp>
      <p:sp>
        <p:nvSpPr>
          <p:cNvPr id="3" name="Content Placeholder 2">
            <a:extLst>
              <a:ext uri="{FF2B5EF4-FFF2-40B4-BE49-F238E27FC236}">
                <a16:creationId xmlns:a16="http://schemas.microsoft.com/office/drawing/2014/main" id="{5B7E23D4-04BF-46CD-89B1-75012F16618A}"/>
              </a:ext>
            </a:extLst>
          </p:cNvPr>
          <p:cNvSpPr>
            <a:spLocks noGrp="1"/>
          </p:cNvSpPr>
          <p:nvPr>
            <p:ph idx="1"/>
          </p:nvPr>
        </p:nvSpPr>
        <p:spPr>
          <a:xfrm>
            <a:off x="449893" y="2055813"/>
            <a:ext cx="10515600" cy="4351338"/>
          </a:xfrm>
        </p:spPr>
        <p:txBody>
          <a:bodyPr>
            <a:normAutofit lnSpcReduction="10000"/>
          </a:bodyPr>
          <a:lstStyle/>
          <a:p>
            <a:r>
              <a:rPr lang="en-GB" dirty="0"/>
              <a:t>Another option is to use a prepaid card when you're away. </a:t>
            </a:r>
          </a:p>
          <a:p>
            <a:r>
              <a:rPr lang="en-GB" dirty="0"/>
              <a:t>With this type of card, you pre-load it with a cash amount before you set off (you can top it up with further funds later if necessary) and you can then use it in the same way as a debit or credit card. </a:t>
            </a:r>
          </a:p>
          <a:p>
            <a:r>
              <a:rPr lang="en-GB" dirty="0"/>
              <a:t>Although you may still be charged fees, prepaid cards are often cheaper to use than a standard debit card. What's more, they are ideal if you're on a budget as you can only spend what's on the card. </a:t>
            </a:r>
          </a:p>
          <a:p>
            <a:r>
              <a:rPr lang="en-GB" dirty="0"/>
              <a:t>Typically, prepaid currency cards can be loaded with sterling, euros or US dollars. If you opt for one that can be pre-loaded with sterling, your money will be exchanged into the local currency when you use your card abroad. </a:t>
            </a:r>
          </a:p>
        </p:txBody>
      </p:sp>
      <p:pic>
        <p:nvPicPr>
          <p:cNvPr id="6146" name="Picture 2" descr="Visa Prepaid Cards | Easy Budgeting &amp; Money Management | SDFCU">
            <a:extLst>
              <a:ext uri="{FF2B5EF4-FFF2-40B4-BE49-F238E27FC236}">
                <a16:creationId xmlns:a16="http://schemas.microsoft.com/office/drawing/2014/main" id="{E1E0689D-9B48-45F3-B3BB-73938E02A4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671" y="71561"/>
            <a:ext cx="2910214" cy="2084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768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57665-B936-492E-85EA-7D35847E0178}"/>
              </a:ext>
            </a:extLst>
          </p:cNvPr>
          <p:cNvSpPr>
            <a:spLocks noGrp="1"/>
          </p:cNvSpPr>
          <p:nvPr>
            <p:ph type="title"/>
          </p:nvPr>
        </p:nvSpPr>
        <p:spPr/>
        <p:txBody>
          <a:bodyPr/>
          <a:lstStyle/>
          <a:p>
            <a:r>
              <a:rPr lang="en-GB" b="1" dirty="0"/>
              <a:t>How safe is using cash? </a:t>
            </a:r>
            <a:br>
              <a:rPr lang="en-GB" dirty="0"/>
            </a:br>
            <a:endParaRPr lang="en-GB" dirty="0"/>
          </a:p>
        </p:txBody>
      </p:sp>
      <p:sp>
        <p:nvSpPr>
          <p:cNvPr id="3" name="Content Placeholder 2">
            <a:extLst>
              <a:ext uri="{FF2B5EF4-FFF2-40B4-BE49-F238E27FC236}">
                <a16:creationId xmlns:a16="http://schemas.microsoft.com/office/drawing/2014/main" id="{FAAFAF35-512F-42B0-B859-C95B56D052BB}"/>
              </a:ext>
            </a:extLst>
          </p:cNvPr>
          <p:cNvSpPr>
            <a:spLocks noGrp="1"/>
          </p:cNvSpPr>
          <p:nvPr>
            <p:ph idx="1"/>
          </p:nvPr>
        </p:nvSpPr>
        <p:spPr/>
        <p:txBody>
          <a:bodyPr/>
          <a:lstStyle/>
          <a:p>
            <a:r>
              <a:rPr lang="en-GB" dirty="0"/>
              <a:t>Carrying cash when you’re abroad is never as safe as using cards. Travel insurance will usually only cover you up to a certain amount of cash if it’s lost or stolen. </a:t>
            </a:r>
          </a:p>
        </p:txBody>
      </p:sp>
      <p:pic>
        <p:nvPicPr>
          <p:cNvPr id="7170" name="Picture 2" descr="Money laundering and illicit finance - National Crime Agency">
            <a:extLst>
              <a:ext uri="{FF2B5EF4-FFF2-40B4-BE49-F238E27FC236}">
                <a16:creationId xmlns:a16="http://schemas.microsoft.com/office/drawing/2014/main" id="{6DC17CCC-9DB8-446F-9D15-C7BA08508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414" y="3470405"/>
            <a:ext cx="4564904" cy="256946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tock Photo : Bundles and Piles of UK Banknotes | Fake money, Sterling money,  Money images">
            <a:extLst>
              <a:ext uri="{FF2B5EF4-FFF2-40B4-BE49-F238E27FC236}">
                <a16:creationId xmlns:a16="http://schemas.microsoft.com/office/drawing/2014/main" id="{9918C092-F35D-4C59-B41E-F0AC588DFA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741" y="2921918"/>
            <a:ext cx="4894886" cy="3666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958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600E75-9A0D-4DF9-A24C-27C6A882CBBC}"/>
              </a:ext>
            </a:extLst>
          </p:cNvPr>
          <p:cNvSpPr>
            <a:spLocks noGrp="1"/>
          </p:cNvSpPr>
          <p:nvPr>
            <p:ph idx="1"/>
          </p:nvPr>
        </p:nvSpPr>
        <p:spPr>
          <a:xfrm>
            <a:off x="488515" y="425884"/>
            <a:ext cx="11248373" cy="5987441"/>
          </a:xfrm>
        </p:spPr>
        <p:txBody>
          <a:bodyPr/>
          <a:lstStyle/>
          <a:p>
            <a:r>
              <a:rPr lang="en-GB" b="1" dirty="0"/>
              <a:t>Debit cards abroad </a:t>
            </a:r>
            <a:endParaRPr lang="en-GB" dirty="0"/>
          </a:p>
          <a:p>
            <a:r>
              <a:rPr lang="en-GB" dirty="0"/>
              <a:t>Many people prefer to use cards while they’re away because they’re convenient and they’re accepted around the world. </a:t>
            </a:r>
          </a:p>
          <a:p>
            <a:r>
              <a:rPr lang="en-GB" dirty="0"/>
              <a:t>These are great for withdrawing cash from an ATM and work in much the same way as they do when you use them at home. </a:t>
            </a:r>
          </a:p>
          <a:p>
            <a:r>
              <a:rPr lang="en-GB" dirty="0"/>
              <a:t>To help avoid fraud or card cloning, we suggest you should not let your card out of your sight. </a:t>
            </a:r>
          </a:p>
          <a:p>
            <a:endParaRPr lang="en-GB" dirty="0"/>
          </a:p>
        </p:txBody>
      </p:sp>
      <p:pic>
        <p:nvPicPr>
          <p:cNvPr id="8194" name="Picture 2" descr="Car Hire with a Debit Card| Car Hire without a Credit Card | Airport Car  Hire |">
            <a:extLst>
              <a:ext uri="{FF2B5EF4-FFF2-40B4-BE49-F238E27FC236}">
                <a16:creationId xmlns:a16="http://schemas.microsoft.com/office/drawing/2014/main" id="{46B96BFB-6788-4C24-8A59-A8C5FBAC5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194" y="3320310"/>
            <a:ext cx="5076825" cy="336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410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600E75-9A0D-4DF9-A24C-27C6A882CBBC}"/>
              </a:ext>
            </a:extLst>
          </p:cNvPr>
          <p:cNvSpPr>
            <a:spLocks noGrp="1"/>
          </p:cNvSpPr>
          <p:nvPr>
            <p:ph idx="1"/>
          </p:nvPr>
        </p:nvSpPr>
        <p:spPr>
          <a:xfrm>
            <a:off x="488515" y="425884"/>
            <a:ext cx="11248373" cy="5987441"/>
          </a:xfrm>
        </p:spPr>
        <p:txBody>
          <a:bodyPr/>
          <a:lstStyle/>
          <a:p>
            <a:r>
              <a:rPr lang="en-GB" b="1" dirty="0"/>
              <a:t>Pros and cons </a:t>
            </a:r>
            <a:endParaRPr lang="en-GB" dirty="0"/>
          </a:p>
          <a:p>
            <a:r>
              <a:rPr lang="en-GB" dirty="0"/>
              <a:t>• Quick and convenient way to withdraw local currency from cash machines. </a:t>
            </a:r>
          </a:p>
          <a:p>
            <a:r>
              <a:rPr lang="en-GB" dirty="0"/>
              <a:t>• You’ll be charged to withdraw money – this usually adds around 2% on the amount you take out and some cards will also add a fee of around £1.50 on top, as well as charging currency exchange costs. </a:t>
            </a:r>
            <a:endParaRPr lang="en-GB" b="1" dirty="0"/>
          </a:p>
          <a:p>
            <a:endParaRPr lang="en-GB" b="1" dirty="0"/>
          </a:p>
          <a:p>
            <a:r>
              <a:rPr lang="en-GB" b="1" dirty="0"/>
              <a:t>How safe are debit cards? </a:t>
            </a:r>
            <a:endParaRPr lang="en-GB" dirty="0"/>
          </a:p>
          <a:p>
            <a:r>
              <a:rPr lang="en-GB" dirty="0"/>
              <a:t>You’ll be protected against fraud, so if someone steals your card you can claim compensation for any money they spend. </a:t>
            </a:r>
          </a:p>
        </p:txBody>
      </p:sp>
    </p:spTree>
    <p:extLst>
      <p:ext uri="{BB962C8B-B14F-4D97-AF65-F5344CB8AC3E}">
        <p14:creationId xmlns:p14="http://schemas.microsoft.com/office/powerpoint/2010/main" val="40946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CF16CD-F838-4110-835D-AE07B5EB0EC8}"/>
              </a:ext>
            </a:extLst>
          </p:cNvPr>
          <p:cNvSpPr>
            <a:spLocks noGrp="1"/>
          </p:cNvSpPr>
          <p:nvPr>
            <p:ph idx="1"/>
          </p:nvPr>
        </p:nvSpPr>
        <p:spPr>
          <a:xfrm>
            <a:off x="425885" y="288099"/>
            <a:ext cx="11561523" cy="6400800"/>
          </a:xfrm>
        </p:spPr>
        <p:txBody>
          <a:bodyPr>
            <a:normAutofit fontScale="85000" lnSpcReduction="20000"/>
          </a:bodyPr>
          <a:lstStyle/>
          <a:p>
            <a:r>
              <a:rPr lang="en-GB" b="1" dirty="0"/>
              <a:t>Using pre-paid cards abroad </a:t>
            </a:r>
            <a:endParaRPr lang="en-GB" dirty="0"/>
          </a:p>
          <a:p>
            <a:r>
              <a:rPr lang="en-GB" dirty="0"/>
              <a:t>These are a great alternative – you simply load the card up with money before you go and you’ll be able to spend it to your heart’s content while you’re away. </a:t>
            </a:r>
          </a:p>
          <a:p>
            <a:r>
              <a:rPr lang="en-GB" b="1" dirty="0"/>
              <a:t>Pros and cons </a:t>
            </a:r>
            <a:endParaRPr lang="en-GB" dirty="0"/>
          </a:p>
          <a:p>
            <a:r>
              <a:rPr lang="en-GB" dirty="0"/>
              <a:t>• You won’t be able to spend more money than you have on the card. </a:t>
            </a:r>
          </a:p>
          <a:p>
            <a:r>
              <a:rPr lang="en-GB" dirty="0"/>
              <a:t>• If there is any cash left on the card after your holiday, most cards can also be used in the UK. </a:t>
            </a:r>
          </a:p>
          <a:p>
            <a:r>
              <a:rPr lang="en-GB" dirty="0"/>
              <a:t>• You’ll be charged a fee if you need to top-up or withdraw money from an ATM. </a:t>
            </a:r>
          </a:p>
          <a:p>
            <a:r>
              <a:rPr lang="en-GB" dirty="0"/>
              <a:t>• Some cards carry additional charges like a monthly fee, or an extra charge if you don’t use the card within a certain period. </a:t>
            </a:r>
          </a:p>
          <a:p>
            <a:r>
              <a:rPr lang="en-GB" dirty="0"/>
              <a:t>• If you lose your card, a replacement can cost around £5 to £10. </a:t>
            </a:r>
          </a:p>
          <a:p>
            <a:endParaRPr lang="en-GB" dirty="0"/>
          </a:p>
          <a:p>
            <a:r>
              <a:rPr lang="en-GB" b="1" dirty="0"/>
              <a:t>How safe are pre-paid cards? </a:t>
            </a:r>
            <a:endParaRPr lang="en-GB" dirty="0"/>
          </a:p>
          <a:p>
            <a:r>
              <a:rPr lang="en-GB" dirty="0"/>
              <a:t>These cards are growing in popularity as a safe alternative to traveller’s cheques as the money you load onto the card will be protected if it’s lost or stolen. </a:t>
            </a:r>
          </a:p>
          <a:p>
            <a:r>
              <a:rPr lang="en-GB" dirty="0"/>
              <a:t>Plus, the card isn’t linked to your bank account so you can only ever lose what you’ve put on the card. </a:t>
            </a:r>
          </a:p>
        </p:txBody>
      </p:sp>
    </p:spTree>
    <p:extLst>
      <p:ext uri="{BB962C8B-B14F-4D97-AF65-F5344CB8AC3E}">
        <p14:creationId xmlns:p14="http://schemas.microsoft.com/office/powerpoint/2010/main" val="1953126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600E75-9A0D-4DF9-A24C-27C6A882CBBC}"/>
              </a:ext>
            </a:extLst>
          </p:cNvPr>
          <p:cNvSpPr>
            <a:spLocks noGrp="1"/>
          </p:cNvSpPr>
          <p:nvPr>
            <p:ph idx="1"/>
          </p:nvPr>
        </p:nvSpPr>
        <p:spPr>
          <a:xfrm>
            <a:off x="488515" y="425884"/>
            <a:ext cx="11248373" cy="5987441"/>
          </a:xfrm>
        </p:spPr>
        <p:txBody>
          <a:bodyPr>
            <a:normAutofit fontScale="92500" lnSpcReduction="20000"/>
          </a:bodyPr>
          <a:lstStyle/>
          <a:p>
            <a:r>
              <a:rPr lang="en-GB" b="1" dirty="0"/>
              <a:t>Barclays debit card Can I use my Barclays debit card when I'm abroad? </a:t>
            </a:r>
            <a:endParaRPr lang="en-GB" dirty="0"/>
          </a:p>
          <a:p>
            <a:r>
              <a:rPr lang="en-GB" dirty="0"/>
              <a:t>Yes, you can use your debit card in millions of shops and cash machines worldwide – anywhere you see the Visa sign. </a:t>
            </a:r>
          </a:p>
          <a:p>
            <a:r>
              <a:rPr lang="en-GB" dirty="0"/>
              <a:t>We'll charge you a 2.75% Non-Sterling Transaction Fee for using your debit card abroad when making purchases, withdrawing cash or when you are being refunded. This fee will also apply whenever you don't pay in sterling (either abroad or in the UK) – </a:t>
            </a:r>
            <a:r>
              <a:rPr lang="en-GB" dirty="0" err="1"/>
              <a:t>eg</a:t>
            </a:r>
            <a:r>
              <a:rPr lang="en-GB" dirty="0"/>
              <a:t>, when you shop online on a non-UK website. </a:t>
            </a:r>
          </a:p>
          <a:p>
            <a:r>
              <a:rPr lang="en-GB" dirty="0"/>
              <a:t>The Non-Sterling Transaction Fee was previously referred to as 'commission' and 'foreign exchange charge'. </a:t>
            </a:r>
          </a:p>
          <a:p>
            <a:r>
              <a:rPr lang="en-GB" dirty="0"/>
              <a:t>Visa converts transactions into sterling using the Visa Exchange Rate on the day it processes the transaction. This date may be different to the day on which the transaction took place. </a:t>
            </a:r>
          </a:p>
          <a:p>
            <a:r>
              <a:rPr lang="en-GB" dirty="0"/>
              <a:t>When using your debit card abroad, some merchant terminals or cash machines may offer you the choice of paying for your transaction in sterling. If you choose to pay in sterling, the 2.75% Non-Sterling Transaction Fee will not apply, but you should always try to find out what the merchant or cash machine owner’s commission charges are and what exchange rate they are using because, overall, it may be more expensive to pay in sterling. </a:t>
            </a:r>
          </a:p>
        </p:txBody>
      </p:sp>
    </p:spTree>
    <p:extLst>
      <p:ext uri="{BB962C8B-B14F-4D97-AF65-F5344CB8AC3E}">
        <p14:creationId xmlns:p14="http://schemas.microsoft.com/office/powerpoint/2010/main" val="1151589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600E75-9A0D-4DF9-A24C-27C6A882CBBC}"/>
              </a:ext>
            </a:extLst>
          </p:cNvPr>
          <p:cNvSpPr>
            <a:spLocks noGrp="1"/>
          </p:cNvSpPr>
          <p:nvPr>
            <p:ph idx="1"/>
          </p:nvPr>
        </p:nvSpPr>
        <p:spPr>
          <a:xfrm>
            <a:off x="488515" y="425884"/>
            <a:ext cx="11248373" cy="5987441"/>
          </a:xfrm>
        </p:spPr>
        <p:txBody>
          <a:bodyPr>
            <a:normAutofit lnSpcReduction="10000"/>
          </a:bodyPr>
          <a:lstStyle/>
          <a:p>
            <a:r>
              <a:rPr lang="en-GB" b="1" dirty="0"/>
              <a:t>Prepaid travel card </a:t>
            </a:r>
            <a:endParaRPr lang="en-GB" dirty="0"/>
          </a:p>
          <a:p>
            <a:r>
              <a:rPr lang="en-GB" b="1" dirty="0" err="1"/>
              <a:t>Revolut</a:t>
            </a:r>
            <a:r>
              <a:rPr lang="en-GB" b="1" dirty="0"/>
              <a:t> </a:t>
            </a:r>
            <a:endParaRPr lang="en-GB" dirty="0"/>
          </a:p>
          <a:p>
            <a:r>
              <a:rPr lang="en-GB" dirty="0" err="1"/>
              <a:t>Revolut</a:t>
            </a:r>
            <a:r>
              <a:rPr lang="en-GB" dirty="0"/>
              <a:t> gives perfect interbank rates on most currencies from Mon to Fri UK time when you spend abroad or exchange pounds in advance in the app (1%–2.5% fee at weekends). </a:t>
            </a:r>
          </a:p>
          <a:p>
            <a:r>
              <a:rPr lang="en-GB" dirty="0"/>
              <a:t>You get a free virtual card which you can use with digital wallets (</a:t>
            </a:r>
            <a:r>
              <a:rPr lang="en-GB" dirty="0" err="1"/>
              <a:t>eg</a:t>
            </a:r>
            <a:r>
              <a:rPr lang="en-GB" dirty="0"/>
              <a:t>, Apple Pay/Google Pay) but physical cards cost £4.99 for delivery. </a:t>
            </a:r>
          </a:p>
          <a:p>
            <a:r>
              <a:rPr lang="en-GB" b="1" dirty="0"/>
              <a:t>Application fee: </a:t>
            </a:r>
            <a:r>
              <a:rPr lang="en-GB" dirty="0"/>
              <a:t>£4.99 for delivery of physical card </a:t>
            </a:r>
            <a:r>
              <a:rPr lang="en-GB" b="1" dirty="0"/>
              <a:t>Exchange rate: </a:t>
            </a:r>
            <a:r>
              <a:rPr lang="en-GB" dirty="0"/>
              <a:t>Perfect interbank rates except at weekends </a:t>
            </a:r>
          </a:p>
          <a:p>
            <a:r>
              <a:rPr lang="en-GB" b="1" dirty="0"/>
              <a:t>ATM withdrawal fee: </a:t>
            </a:r>
            <a:r>
              <a:rPr lang="en-GB" dirty="0"/>
              <a:t>None up to £200 per rolling month, then 2% after </a:t>
            </a:r>
            <a:r>
              <a:rPr lang="en-GB" b="1" dirty="0"/>
              <a:t>Currencies you can exchange in advance (locking in the rate): </a:t>
            </a:r>
            <a:r>
              <a:rPr lang="en-GB" dirty="0"/>
              <a:t>30 </a:t>
            </a:r>
            <a:r>
              <a:rPr lang="en-GB" dirty="0" err="1"/>
              <a:t>incl</a:t>
            </a:r>
            <a:r>
              <a:rPr lang="en-GB" dirty="0"/>
              <a:t> euros and US dollars (see FAQs for list) </a:t>
            </a:r>
            <a:r>
              <a:rPr lang="en-GB" b="1" dirty="0"/>
              <a:t>Is my cash protected? </a:t>
            </a:r>
            <a:r>
              <a:rPr lang="en-GB" dirty="0" err="1"/>
              <a:t>Revolut</a:t>
            </a:r>
            <a:r>
              <a:rPr lang="en-GB" dirty="0"/>
              <a:t> is authorised by the Financial Conduct Authority. Any money you deposit is ring-fenced in a Barclays account, so if there are problems with </a:t>
            </a:r>
            <a:r>
              <a:rPr lang="en-GB" dirty="0" err="1"/>
              <a:t>Revolut</a:t>
            </a:r>
            <a:r>
              <a:rPr lang="en-GB" dirty="0"/>
              <a:t>, the money's safe. </a:t>
            </a:r>
          </a:p>
        </p:txBody>
      </p:sp>
    </p:spTree>
    <p:extLst>
      <p:ext uri="{BB962C8B-B14F-4D97-AF65-F5344CB8AC3E}">
        <p14:creationId xmlns:p14="http://schemas.microsoft.com/office/powerpoint/2010/main" val="3478233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CE6D7-DF3B-4237-B38B-52B178457C1B}"/>
              </a:ext>
            </a:extLst>
          </p:cNvPr>
          <p:cNvSpPr>
            <a:spLocks noGrp="1"/>
          </p:cNvSpPr>
          <p:nvPr>
            <p:ph type="title"/>
          </p:nvPr>
        </p:nvSpPr>
        <p:spPr>
          <a:xfrm>
            <a:off x="838200" y="18255"/>
            <a:ext cx="10515600" cy="1325563"/>
          </a:xfrm>
        </p:spPr>
        <p:txBody>
          <a:bodyPr/>
          <a:lstStyle/>
          <a:p>
            <a:pPr algn="ctr"/>
            <a:r>
              <a:rPr lang="en-GB" b="1" u="sng" dirty="0"/>
              <a:t>Questions </a:t>
            </a:r>
          </a:p>
        </p:txBody>
      </p:sp>
      <p:sp>
        <p:nvSpPr>
          <p:cNvPr id="3" name="Content Placeholder 2">
            <a:extLst>
              <a:ext uri="{FF2B5EF4-FFF2-40B4-BE49-F238E27FC236}">
                <a16:creationId xmlns:a16="http://schemas.microsoft.com/office/drawing/2014/main" id="{EEF28556-4DAC-4A33-A7FB-2292931DA61F}"/>
              </a:ext>
            </a:extLst>
          </p:cNvPr>
          <p:cNvSpPr>
            <a:spLocks noGrp="1"/>
          </p:cNvSpPr>
          <p:nvPr>
            <p:ph idx="1"/>
          </p:nvPr>
        </p:nvSpPr>
        <p:spPr>
          <a:xfrm>
            <a:off x="838200" y="1343817"/>
            <a:ext cx="10515600" cy="4668675"/>
          </a:xfrm>
        </p:spPr>
        <p:txBody>
          <a:bodyPr>
            <a:normAutofit fontScale="92500"/>
          </a:bodyPr>
          <a:lstStyle/>
          <a:p>
            <a:pPr marL="0" indent="0">
              <a:buNone/>
            </a:pPr>
            <a:r>
              <a:rPr lang="en-GB" dirty="0"/>
              <a:t>1. Discuss the use of only using cash to pay for goods and services like Mazin does. </a:t>
            </a:r>
          </a:p>
          <a:p>
            <a:pPr marL="0" indent="0">
              <a:buNone/>
            </a:pPr>
            <a:r>
              <a:rPr lang="en-GB" dirty="0"/>
              <a:t>2. Identify different sites that Mazin could use to find the best travel insurance deal. </a:t>
            </a:r>
          </a:p>
          <a:p>
            <a:pPr marL="0" indent="0">
              <a:buNone/>
            </a:pPr>
            <a:r>
              <a:rPr lang="en-GB" dirty="0"/>
              <a:t>3. Explain the impact to Mazin in the future of only using cash and not taking out any form of debt. </a:t>
            </a:r>
          </a:p>
          <a:p>
            <a:pPr marL="0" indent="0">
              <a:buNone/>
            </a:pPr>
            <a:r>
              <a:rPr lang="en-GB" dirty="0"/>
              <a:t>4. How much would it cost for travel insurance for Mazin, at his age, to travel to America? </a:t>
            </a:r>
          </a:p>
          <a:p>
            <a:pPr marL="0" indent="0">
              <a:buNone/>
            </a:pPr>
            <a:r>
              <a:rPr lang="en-GB" dirty="0"/>
              <a:t>5. </a:t>
            </a:r>
            <a:r>
              <a:rPr lang="en-GB" b="1" u="sng" dirty="0">
                <a:highlight>
                  <a:srgbClr val="FFFF00"/>
                </a:highlight>
              </a:rPr>
              <a:t>Challenge Yourself</a:t>
            </a:r>
            <a:r>
              <a:rPr lang="en-GB" dirty="0"/>
              <a:t> – Evaluate the two options given to Mazin, the Barclays debit card and </a:t>
            </a:r>
            <a:r>
              <a:rPr lang="en-GB" dirty="0" err="1"/>
              <a:t>Revolut</a:t>
            </a:r>
            <a:r>
              <a:rPr lang="en-GB" dirty="0"/>
              <a:t> prepaid card, on whether he should go with one or the other. Use the information in the case study to support your answer.</a:t>
            </a:r>
          </a:p>
        </p:txBody>
      </p:sp>
    </p:spTree>
    <p:extLst>
      <p:ext uri="{BB962C8B-B14F-4D97-AF65-F5344CB8AC3E}">
        <p14:creationId xmlns:p14="http://schemas.microsoft.com/office/powerpoint/2010/main" val="1519823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TotalTime>
  <Words>1848</Words>
  <Application>Microsoft Office PowerPoint</Application>
  <PresentationFormat>Widescreen</PresentationFormat>
  <Paragraphs>74</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Berlin Sans FB</vt:lpstr>
      <vt:lpstr>Calibri</vt:lpstr>
      <vt:lpstr>Calibri Light</vt:lpstr>
      <vt:lpstr>Office Theme</vt:lpstr>
      <vt:lpstr>Going on Holiday</vt:lpstr>
      <vt:lpstr>Lesson Objective</vt:lpstr>
      <vt:lpstr>PowerPoint Presentation</vt:lpstr>
      <vt:lpstr>If you were given £200, would you spend it, save it or invest it? </vt:lpstr>
      <vt:lpstr>Case Study Exercise  </vt:lpstr>
      <vt:lpstr>Everything by cash</vt:lpstr>
      <vt:lpstr>PowerPoint Presentation</vt:lpstr>
      <vt:lpstr>PowerPoint Presentation</vt:lpstr>
      <vt:lpstr>The Research </vt:lpstr>
      <vt:lpstr>Use the right card </vt:lpstr>
      <vt:lpstr>Consider a prepaid card </vt:lpstr>
      <vt:lpstr>How safe is using cash?  </vt:lpstr>
      <vt:lpstr>PowerPoint Presentation</vt:lpstr>
      <vt:lpstr>PowerPoint Presentation</vt:lpstr>
      <vt:lpstr>PowerPoint Presentation</vt:lpstr>
      <vt:lpstr>PowerPoint Presentation</vt:lpstr>
      <vt:lpstr>PowerPoint Presentation</vt:lpstr>
      <vt:lpstr>Questions </vt:lpstr>
    </vt:vector>
  </TitlesOfParts>
  <Company>Fulston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BUYING A CAR</dc:title>
  <dc:creator>RTurley</dc:creator>
  <cp:lastModifiedBy>MFirth</cp:lastModifiedBy>
  <cp:revision>28</cp:revision>
  <dcterms:created xsi:type="dcterms:W3CDTF">2017-06-16T09:11:15Z</dcterms:created>
  <dcterms:modified xsi:type="dcterms:W3CDTF">2021-05-26T08:48:36Z</dcterms:modified>
</cp:coreProperties>
</file>