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68" r:id="rId3"/>
    <p:sldId id="270" r:id="rId4"/>
    <p:sldId id="271" r:id="rId5"/>
    <p:sldId id="272" r:id="rId6"/>
    <p:sldId id="275" r:id="rId7"/>
    <p:sldId id="276" r:id="rId8"/>
    <p:sldId id="277" r:id="rId9"/>
    <p:sldId id="278" r:id="rId10"/>
    <p:sldId id="279" r:id="rId11"/>
    <p:sldId id="280" r:id="rId12"/>
    <p:sldId id="281" r:id="rId13"/>
    <p:sldId id="282" r:id="rId14"/>
    <p:sldId id="283" r:id="rId15"/>
    <p:sldId id="28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442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76" d="100"/>
          <a:sy n="76" d="100"/>
        </p:scale>
        <p:origin x="72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7D8A6-8BA5-4388-AD94-52BB2753CA5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8D5A72-9D68-40CF-9BD1-FB28E1E890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E6E8277-D101-4A8B-8737-EDDA66FF6653}"/>
              </a:ext>
            </a:extLst>
          </p:cNvPr>
          <p:cNvSpPr>
            <a:spLocks noGrp="1"/>
          </p:cNvSpPr>
          <p:nvPr>
            <p:ph type="dt" sz="half" idx="10"/>
          </p:nvPr>
        </p:nvSpPr>
        <p:spPr/>
        <p:txBody>
          <a:bodyPr/>
          <a:lstStyle/>
          <a:p>
            <a:fld id="{75410B28-047C-41B5-9B6C-A111771E229F}" type="datetimeFigureOut">
              <a:rPr lang="en-GB" smtClean="0"/>
              <a:t>08/02/2022</a:t>
            </a:fld>
            <a:endParaRPr lang="en-GB"/>
          </a:p>
        </p:txBody>
      </p:sp>
      <p:sp>
        <p:nvSpPr>
          <p:cNvPr id="5" name="Footer Placeholder 4">
            <a:extLst>
              <a:ext uri="{FF2B5EF4-FFF2-40B4-BE49-F238E27FC236}">
                <a16:creationId xmlns:a16="http://schemas.microsoft.com/office/drawing/2014/main" id="{2E8F4807-E665-4598-A951-07BD160FFE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222EB8-933F-4C98-B858-8B012EB97939}"/>
              </a:ext>
            </a:extLst>
          </p:cNvPr>
          <p:cNvSpPr>
            <a:spLocks noGrp="1"/>
          </p:cNvSpPr>
          <p:nvPr>
            <p:ph type="sldNum" sz="quarter" idx="12"/>
          </p:nvPr>
        </p:nvSpPr>
        <p:spPr/>
        <p:txBody>
          <a:bodyPr/>
          <a:lstStyle/>
          <a:p>
            <a:fld id="{A216FFA8-5460-4118-B58E-E8B923A10B2D}" type="slidenum">
              <a:rPr lang="en-GB" smtClean="0"/>
              <a:t>‹#›</a:t>
            </a:fld>
            <a:endParaRPr lang="en-GB"/>
          </a:p>
        </p:txBody>
      </p:sp>
    </p:spTree>
    <p:extLst>
      <p:ext uri="{BB962C8B-B14F-4D97-AF65-F5344CB8AC3E}">
        <p14:creationId xmlns:p14="http://schemas.microsoft.com/office/powerpoint/2010/main" val="401910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37059-DA66-4B0C-AEF9-B8F87BB90AE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B428AE-754B-4E29-B179-B54CAD3DC9D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E70412-ACBC-4118-A774-D7F7BDEC9279}"/>
              </a:ext>
            </a:extLst>
          </p:cNvPr>
          <p:cNvSpPr>
            <a:spLocks noGrp="1"/>
          </p:cNvSpPr>
          <p:nvPr>
            <p:ph type="dt" sz="half" idx="10"/>
          </p:nvPr>
        </p:nvSpPr>
        <p:spPr/>
        <p:txBody>
          <a:bodyPr/>
          <a:lstStyle/>
          <a:p>
            <a:fld id="{75410B28-047C-41B5-9B6C-A111771E229F}" type="datetimeFigureOut">
              <a:rPr lang="en-GB" smtClean="0"/>
              <a:t>08/02/2022</a:t>
            </a:fld>
            <a:endParaRPr lang="en-GB"/>
          </a:p>
        </p:txBody>
      </p:sp>
      <p:sp>
        <p:nvSpPr>
          <p:cNvPr id="5" name="Footer Placeholder 4">
            <a:extLst>
              <a:ext uri="{FF2B5EF4-FFF2-40B4-BE49-F238E27FC236}">
                <a16:creationId xmlns:a16="http://schemas.microsoft.com/office/drawing/2014/main" id="{23CB6654-676A-48B0-B02B-0D52066EB4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D7357F-9F4A-49D8-BA07-547749C9C885}"/>
              </a:ext>
            </a:extLst>
          </p:cNvPr>
          <p:cNvSpPr>
            <a:spLocks noGrp="1"/>
          </p:cNvSpPr>
          <p:nvPr>
            <p:ph type="sldNum" sz="quarter" idx="12"/>
          </p:nvPr>
        </p:nvSpPr>
        <p:spPr/>
        <p:txBody>
          <a:bodyPr/>
          <a:lstStyle/>
          <a:p>
            <a:fld id="{A216FFA8-5460-4118-B58E-E8B923A10B2D}" type="slidenum">
              <a:rPr lang="en-GB" smtClean="0"/>
              <a:t>‹#›</a:t>
            </a:fld>
            <a:endParaRPr lang="en-GB"/>
          </a:p>
        </p:txBody>
      </p:sp>
    </p:spTree>
    <p:extLst>
      <p:ext uri="{BB962C8B-B14F-4D97-AF65-F5344CB8AC3E}">
        <p14:creationId xmlns:p14="http://schemas.microsoft.com/office/powerpoint/2010/main" val="20467150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02036-5827-49CF-96D4-2E23476F78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3E40CE5-591D-41C1-A28C-FE04B752E9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0CDCD6C-F4C1-427E-8E6B-D2071531B587}"/>
              </a:ext>
            </a:extLst>
          </p:cNvPr>
          <p:cNvSpPr>
            <a:spLocks noGrp="1"/>
          </p:cNvSpPr>
          <p:nvPr>
            <p:ph type="dt" sz="half" idx="10"/>
          </p:nvPr>
        </p:nvSpPr>
        <p:spPr/>
        <p:txBody>
          <a:bodyPr/>
          <a:lstStyle/>
          <a:p>
            <a:fld id="{75410B28-047C-41B5-9B6C-A111771E229F}" type="datetimeFigureOut">
              <a:rPr lang="en-GB" smtClean="0"/>
              <a:t>08/02/2022</a:t>
            </a:fld>
            <a:endParaRPr lang="en-GB"/>
          </a:p>
        </p:txBody>
      </p:sp>
      <p:sp>
        <p:nvSpPr>
          <p:cNvPr id="5" name="Footer Placeholder 4">
            <a:extLst>
              <a:ext uri="{FF2B5EF4-FFF2-40B4-BE49-F238E27FC236}">
                <a16:creationId xmlns:a16="http://schemas.microsoft.com/office/drawing/2014/main" id="{B81BB72E-9856-4610-9F8C-488FC05D6D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C8E394-4AA2-489F-B9C8-40C8C0958A68}"/>
              </a:ext>
            </a:extLst>
          </p:cNvPr>
          <p:cNvSpPr>
            <a:spLocks noGrp="1"/>
          </p:cNvSpPr>
          <p:nvPr>
            <p:ph type="sldNum" sz="quarter" idx="12"/>
          </p:nvPr>
        </p:nvSpPr>
        <p:spPr/>
        <p:txBody>
          <a:bodyPr/>
          <a:lstStyle/>
          <a:p>
            <a:fld id="{A216FFA8-5460-4118-B58E-E8B923A10B2D}" type="slidenum">
              <a:rPr lang="en-GB" smtClean="0"/>
              <a:t>‹#›</a:t>
            </a:fld>
            <a:endParaRPr lang="en-GB"/>
          </a:p>
        </p:txBody>
      </p:sp>
    </p:spTree>
    <p:extLst>
      <p:ext uri="{BB962C8B-B14F-4D97-AF65-F5344CB8AC3E}">
        <p14:creationId xmlns:p14="http://schemas.microsoft.com/office/powerpoint/2010/main" val="72603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7F9A4-5C72-46BA-9F8F-27384DBE145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2352A1A-12DD-44B2-9DEE-685A944A0C9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3D788-22DB-42F4-B8EF-20C13A03FB6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950490C-651A-40FB-9F48-D252499A4EDB}"/>
              </a:ext>
            </a:extLst>
          </p:cNvPr>
          <p:cNvSpPr>
            <a:spLocks noGrp="1"/>
          </p:cNvSpPr>
          <p:nvPr>
            <p:ph type="dt" sz="half" idx="10"/>
          </p:nvPr>
        </p:nvSpPr>
        <p:spPr/>
        <p:txBody>
          <a:bodyPr/>
          <a:lstStyle/>
          <a:p>
            <a:fld id="{75410B28-047C-41B5-9B6C-A111771E229F}" type="datetimeFigureOut">
              <a:rPr lang="en-GB" smtClean="0"/>
              <a:t>08/02/2022</a:t>
            </a:fld>
            <a:endParaRPr lang="en-GB"/>
          </a:p>
        </p:txBody>
      </p:sp>
      <p:sp>
        <p:nvSpPr>
          <p:cNvPr id="6" name="Footer Placeholder 5">
            <a:extLst>
              <a:ext uri="{FF2B5EF4-FFF2-40B4-BE49-F238E27FC236}">
                <a16:creationId xmlns:a16="http://schemas.microsoft.com/office/drawing/2014/main" id="{DB8E9589-AFC7-441A-9263-41391C6AB5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AE9CC4-7122-4C7B-AB24-AAA40ED9BBC9}"/>
              </a:ext>
            </a:extLst>
          </p:cNvPr>
          <p:cNvSpPr>
            <a:spLocks noGrp="1"/>
          </p:cNvSpPr>
          <p:nvPr>
            <p:ph type="sldNum" sz="quarter" idx="12"/>
          </p:nvPr>
        </p:nvSpPr>
        <p:spPr/>
        <p:txBody>
          <a:bodyPr/>
          <a:lstStyle/>
          <a:p>
            <a:fld id="{A216FFA8-5460-4118-B58E-E8B923A10B2D}" type="slidenum">
              <a:rPr lang="en-GB" smtClean="0"/>
              <a:t>‹#›</a:t>
            </a:fld>
            <a:endParaRPr lang="en-GB"/>
          </a:p>
        </p:txBody>
      </p:sp>
    </p:spTree>
    <p:extLst>
      <p:ext uri="{BB962C8B-B14F-4D97-AF65-F5344CB8AC3E}">
        <p14:creationId xmlns:p14="http://schemas.microsoft.com/office/powerpoint/2010/main" val="727681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B4C09-D7DC-4094-B28E-A0ECBE5781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FF435FF-A6A3-460D-9DB7-3DABA6DF68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4428E2-965B-4D90-95DD-BDAA63A93CE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A9A78F9-D74C-4D0B-B0D9-D7A2BEEB3CC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CDF930E-617C-4CAB-A58E-AA452D9529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A6953B2-0202-4C6F-BBBA-BFFEFE53774D}"/>
              </a:ext>
            </a:extLst>
          </p:cNvPr>
          <p:cNvSpPr>
            <a:spLocks noGrp="1"/>
          </p:cNvSpPr>
          <p:nvPr>
            <p:ph type="dt" sz="half" idx="10"/>
          </p:nvPr>
        </p:nvSpPr>
        <p:spPr/>
        <p:txBody>
          <a:bodyPr/>
          <a:lstStyle/>
          <a:p>
            <a:fld id="{75410B28-047C-41B5-9B6C-A111771E229F}" type="datetimeFigureOut">
              <a:rPr lang="en-GB" smtClean="0"/>
              <a:t>08/02/2022</a:t>
            </a:fld>
            <a:endParaRPr lang="en-GB"/>
          </a:p>
        </p:txBody>
      </p:sp>
      <p:sp>
        <p:nvSpPr>
          <p:cNvPr id="8" name="Footer Placeholder 7">
            <a:extLst>
              <a:ext uri="{FF2B5EF4-FFF2-40B4-BE49-F238E27FC236}">
                <a16:creationId xmlns:a16="http://schemas.microsoft.com/office/drawing/2014/main" id="{E49ECCEB-38A2-4781-B9B8-9687CD80393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0EE8D47-C363-4595-9920-3D9A5A5E0D13}"/>
              </a:ext>
            </a:extLst>
          </p:cNvPr>
          <p:cNvSpPr>
            <a:spLocks noGrp="1"/>
          </p:cNvSpPr>
          <p:nvPr>
            <p:ph type="sldNum" sz="quarter" idx="12"/>
          </p:nvPr>
        </p:nvSpPr>
        <p:spPr/>
        <p:txBody>
          <a:bodyPr/>
          <a:lstStyle/>
          <a:p>
            <a:fld id="{A216FFA8-5460-4118-B58E-E8B923A10B2D}" type="slidenum">
              <a:rPr lang="en-GB" smtClean="0"/>
              <a:t>‹#›</a:t>
            </a:fld>
            <a:endParaRPr lang="en-GB"/>
          </a:p>
        </p:txBody>
      </p:sp>
    </p:spTree>
    <p:extLst>
      <p:ext uri="{BB962C8B-B14F-4D97-AF65-F5344CB8AC3E}">
        <p14:creationId xmlns:p14="http://schemas.microsoft.com/office/powerpoint/2010/main" val="486058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CD751-A836-4FA7-8DD6-E88528F963B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39B9A0F-2E3C-4289-87D4-770402971718}"/>
              </a:ext>
            </a:extLst>
          </p:cNvPr>
          <p:cNvSpPr>
            <a:spLocks noGrp="1"/>
          </p:cNvSpPr>
          <p:nvPr>
            <p:ph type="dt" sz="half" idx="10"/>
          </p:nvPr>
        </p:nvSpPr>
        <p:spPr/>
        <p:txBody>
          <a:bodyPr/>
          <a:lstStyle/>
          <a:p>
            <a:fld id="{75410B28-047C-41B5-9B6C-A111771E229F}" type="datetimeFigureOut">
              <a:rPr lang="en-GB" smtClean="0"/>
              <a:t>08/02/2022</a:t>
            </a:fld>
            <a:endParaRPr lang="en-GB"/>
          </a:p>
        </p:txBody>
      </p:sp>
      <p:sp>
        <p:nvSpPr>
          <p:cNvPr id="4" name="Footer Placeholder 3">
            <a:extLst>
              <a:ext uri="{FF2B5EF4-FFF2-40B4-BE49-F238E27FC236}">
                <a16:creationId xmlns:a16="http://schemas.microsoft.com/office/drawing/2014/main" id="{72E54BCD-A034-42A7-865F-979F336CA55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11FA484-B3E4-4AB2-BD87-47978CB2B665}"/>
              </a:ext>
            </a:extLst>
          </p:cNvPr>
          <p:cNvSpPr>
            <a:spLocks noGrp="1"/>
          </p:cNvSpPr>
          <p:nvPr>
            <p:ph type="sldNum" sz="quarter" idx="12"/>
          </p:nvPr>
        </p:nvSpPr>
        <p:spPr/>
        <p:txBody>
          <a:bodyPr/>
          <a:lstStyle/>
          <a:p>
            <a:fld id="{A216FFA8-5460-4118-B58E-E8B923A10B2D}" type="slidenum">
              <a:rPr lang="en-GB" smtClean="0"/>
              <a:t>‹#›</a:t>
            </a:fld>
            <a:endParaRPr lang="en-GB"/>
          </a:p>
        </p:txBody>
      </p:sp>
    </p:spTree>
    <p:extLst>
      <p:ext uri="{BB962C8B-B14F-4D97-AF65-F5344CB8AC3E}">
        <p14:creationId xmlns:p14="http://schemas.microsoft.com/office/powerpoint/2010/main" val="2045345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9DFDF2-12BE-4F21-A6CE-6DE58D4EA56D}"/>
              </a:ext>
            </a:extLst>
          </p:cNvPr>
          <p:cNvSpPr>
            <a:spLocks noGrp="1"/>
          </p:cNvSpPr>
          <p:nvPr>
            <p:ph type="dt" sz="half" idx="10"/>
          </p:nvPr>
        </p:nvSpPr>
        <p:spPr/>
        <p:txBody>
          <a:bodyPr/>
          <a:lstStyle/>
          <a:p>
            <a:fld id="{75410B28-047C-41B5-9B6C-A111771E229F}" type="datetimeFigureOut">
              <a:rPr lang="en-GB" smtClean="0"/>
              <a:t>08/02/2022</a:t>
            </a:fld>
            <a:endParaRPr lang="en-GB"/>
          </a:p>
        </p:txBody>
      </p:sp>
      <p:sp>
        <p:nvSpPr>
          <p:cNvPr id="3" name="Footer Placeholder 2">
            <a:extLst>
              <a:ext uri="{FF2B5EF4-FFF2-40B4-BE49-F238E27FC236}">
                <a16:creationId xmlns:a16="http://schemas.microsoft.com/office/drawing/2014/main" id="{CF0D478A-A029-4937-A54D-02F099751E9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34BCC6-31A3-4630-B66C-9D45E3A67531}"/>
              </a:ext>
            </a:extLst>
          </p:cNvPr>
          <p:cNvSpPr>
            <a:spLocks noGrp="1"/>
          </p:cNvSpPr>
          <p:nvPr>
            <p:ph type="sldNum" sz="quarter" idx="12"/>
          </p:nvPr>
        </p:nvSpPr>
        <p:spPr/>
        <p:txBody>
          <a:bodyPr/>
          <a:lstStyle/>
          <a:p>
            <a:fld id="{A216FFA8-5460-4118-B58E-E8B923A10B2D}" type="slidenum">
              <a:rPr lang="en-GB" smtClean="0"/>
              <a:t>‹#›</a:t>
            </a:fld>
            <a:endParaRPr lang="en-GB"/>
          </a:p>
        </p:txBody>
      </p:sp>
    </p:spTree>
    <p:extLst>
      <p:ext uri="{BB962C8B-B14F-4D97-AF65-F5344CB8AC3E}">
        <p14:creationId xmlns:p14="http://schemas.microsoft.com/office/powerpoint/2010/main" val="1210937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CECCC-6CE8-458C-93E7-942951EBDF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A59FE93-616C-4B39-993B-AA0E3F8CEB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473A6F3-92F6-48F4-884E-8AEE786A13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611DBD-B302-4260-979A-FCAA66235A9F}"/>
              </a:ext>
            </a:extLst>
          </p:cNvPr>
          <p:cNvSpPr>
            <a:spLocks noGrp="1"/>
          </p:cNvSpPr>
          <p:nvPr>
            <p:ph type="dt" sz="half" idx="10"/>
          </p:nvPr>
        </p:nvSpPr>
        <p:spPr/>
        <p:txBody>
          <a:bodyPr/>
          <a:lstStyle/>
          <a:p>
            <a:fld id="{75410B28-047C-41B5-9B6C-A111771E229F}" type="datetimeFigureOut">
              <a:rPr lang="en-GB" smtClean="0"/>
              <a:t>08/02/2022</a:t>
            </a:fld>
            <a:endParaRPr lang="en-GB"/>
          </a:p>
        </p:txBody>
      </p:sp>
      <p:sp>
        <p:nvSpPr>
          <p:cNvPr id="6" name="Footer Placeholder 5">
            <a:extLst>
              <a:ext uri="{FF2B5EF4-FFF2-40B4-BE49-F238E27FC236}">
                <a16:creationId xmlns:a16="http://schemas.microsoft.com/office/drawing/2014/main" id="{65B76E3A-14B7-413E-9A27-820694E526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E1E314-A0C8-49E4-9C8C-7F0F9FB00500}"/>
              </a:ext>
            </a:extLst>
          </p:cNvPr>
          <p:cNvSpPr>
            <a:spLocks noGrp="1"/>
          </p:cNvSpPr>
          <p:nvPr>
            <p:ph type="sldNum" sz="quarter" idx="12"/>
          </p:nvPr>
        </p:nvSpPr>
        <p:spPr/>
        <p:txBody>
          <a:bodyPr/>
          <a:lstStyle/>
          <a:p>
            <a:fld id="{A216FFA8-5460-4118-B58E-E8B923A10B2D}" type="slidenum">
              <a:rPr lang="en-GB" smtClean="0"/>
              <a:t>‹#›</a:t>
            </a:fld>
            <a:endParaRPr lang="en-GB"/>
          </a:p>
        </p:txBody>
      </p:sp>
    </p:spTree>
    <p:extLst>
      <p:ext uri="{BB962C8B-B14F-4D97-AF65-F5344CB8AC3E}">
        <p14:creationId xmlns:p14="http://schemas.microsoft.com/office/powerpoint/2010/main" val="1355330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30089-9471-4872-9F22-8FE95F8D35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3AFA216-39C9-4A90-A8DE-49914236CD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71F7329-B819-4200-A0D1-EE9BBDB06F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4D4D97-87C7-4ACA-BF94-C430D3AFB610}"/>
              </a:ext>
            </a:extLst>
          </p:cNvPr>
          <p:cNvSpPr>
            <a:spLocks noGrp="1"/>
          </p:cNvSpPr>
          <p:nvPr>
            <p:ph type="dt" sz="half" idx="10"/>
          </p:nvPr>
        </p:nvSpPr>
        <p:spPr/>
        <p:txBody>
          <a:bodyPr/>
          <a:lstStyle/>
          <a:p>
            <a:fld id="{75410B28-047C-41B5-9B6C-A111771E229F}" type="datetimeFigureOut">
              <a:rPr lang="en-GB" smtClean="0"/>
              <a:t>08/02/2022</a:t>
            </a:fld>
            <a:endParaRPr lang="en-GB"/>
          </a:p>
        </p:txBody>
      </p:sp>
      <p:sp>
        <p:nvSpPr>
          <p:cNvPr id="6" name="Footer Placeholder 5">
            <a:extLst>
              <a:ext uri="{FF2B5EF4-FFF2-40B4-BE49-F238E27FC236}">
                <a16:creationId xmlns:a16="http://schemas.microsoft.com/office/drawing/2014/main" id="{8A22529E-033E-4EA5-813D-B17D40EB03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1F00C5-E257-49FC-961C-9BE9C420C9EE}"/>
              </a:ext>
            </a:extLst>
          </p:cNvPr>
          <p:cNvSpPr>
            <a:spLocks noGrp="1"/>
          </p:cNvSpPr>
          <p:nvPr>
            <p:ph type="sldNum" sz="quarter" idx="12"/>
          </p:nvPr>
        </p:nvSpPr>
        <p:spPr/>
        <p:txBody>
          <a:bodyPr/>
          <a:lstStyle/>
          <a:p>
            <a:fld id="{A216FFA8-5460-4118-B58E-E8B923A10B2D}" type="slidenum">
              <a:rPr lang="en-GB" smtClean="0"/>
              <a:t>‹#›</a:t>
            </a:fld>
            <a:endParaRPr lang="en-GB"/>
          </a:p>
        </p:txBody>
      </p:sp>
    </p:spTree>
    <p:extLst>
      <p:ext uri="{BB962C8B-B14F-4D97-AF65-F5344CB8AC3E}">
        <p14:creationId xmlns:p14="http://schemas.microsoft.com/office/powerpoint/2010/main" val="1813361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0A27F-025B-4EB2-AF13-EA2B25892B0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B2772D-A641-42F6-8C58-084C8A24737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B9FAF2F-9D54-4A24-AE52-2AE709EC0F8B}"/>
              </a:ext>
            </a:extLst>
          </p:cNvPr>
          <p:cNvSpPr>
            <a:spLocks noGrp="1"/>
          </p:cNvSpPr>
          <p:nvPr>
            <p:ph type="dt" sz="half" idx="10"/>
          </p:nvPr>
        </p:nvSpPr>
        <p:spPr/>
        <p:txBody>
          <a:bodyPr/>
          <a:lstStyle/>
          <a:p>
            <a:fld id="{75410B28-047C-41B5-9B6C-A111771E229F}" type="datetimeFigureOut">
              <a:rPr lang="en-GB" smtClean="0"/>
              <a:t>08/02/2022</a:t>
            </a:fld>
            <a:endParaRPr lang="en-GB"/>
          </a:p>
        </p:txBody>
      </p:sp>
      <p:sp>
        <p:nvSpPr>
          <p:cNvPr id="5" name="Footer Placeholder 4">
            <a:extLst>
              <a:ext uri="{FF2B5EF4-FFF2-40B4-BE49-F238E27FC236}">
                <a16:creationId xmlns:a16="http://schemas.microsoft.com/office/drawing/2014/main" id="{B9A97557-0232-42DF-AAE9-D23B1C0A8C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1FB633-1E11-4C59-B28D-D2E3A073BC6B}"/>
              </a:ext>
            </a:extLst>
          </p:cNvPr>
          <p:cNvSpPr>
            <a:spLocks noGrp="1"/>
          </p:cNvSpPr>
          <p:nvPr>
            <p:ph type="sldNum" sz="quarter" idx="12"/>
          </p:nvPr>
        </p:nvSpPr>
        <p:spPr/>
        <p:txBody>
          <a:bodyPr/>
          <a:lstStyle/>
          <a:p>
            <a:fld id="{A216FFA8-5460-4118-B58E-E8B923A10B2D}" type="slidenum">
              <a:rPr lang="en-GB" smtClean="0"/>
              <a:t>‹#›</a:t>
            </a:fld>
            <a:endParaRPr lang="en-GB"/>
          </a:p>
        </p:txBody>
      </p:sp>
    </p:spTree>
    <p:extLst>
      <p:ext uri="{BB962C8B-B14F-4D97-AF65-F5344CB8AC3E}">
        <p14:creationId xmlns:p14="http://schemas.microsoft.com/office/powerpoint/2010/main" val="3242024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4E5047F-893C-4970-B7DD-9070868131C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09D6E7-5D4A-405E-8FF1-13021B96C65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0D7FBBC-827B-4A8A-83FC-3E51589AA1B6}"/>
              </a:ext>
            </a:extLst>
          </p:cNvPr>
          <p:cNvSpPr>
            <a:spLocks noGrp="1"/>
          </p:cNvSpPr>
          <p:nvPr>
            <p:ph type="dt" sz="half" idx="10"/>
          </p:nvPr>
        </p:nvSpPr>
        <p:spPr/>
        <p:txBody>
          <a:bodyPr/>
          <a:lstStyle/>
          <a:p>
            <a:fld id="{75410B28-047C-41B5-9B6C-A111771E229F}" type="datetimeFigureOut">
              <a:rPr lang="en-GB" smtClean="0"/>
              <a:t>08/02/2022</a:t>
            </a:fld>
            <a:endParaRPr lang="en-GB"/>
          </a:p>
        </p:txBody>
      </p:sp>
      <p:sp>
        <p:nvSpPr>
          <p:cNvPr id="5" name="Footer Placeholder 4">
            <a:extLst>
              <a:ext uri="{FF2B5EF4-FFF2-40B4-BE49-F238E27FC236}">
                <a16:creationId xmlns:a16="http://schemas.microsoft.com/office/drawing/2014/main" id="{25017D17-7CAC-4819-9346-0DD052C49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15F8BE-B919-411A-87FF-D73FCCC1D770}"/>
              </a:ext>
            </a:extLst>
          </p:cNvPr>
          <p:cNvSpPr>
            <a:spLocks noGrp="1"/>
          </p:cNvSpPr>
          <p:nvPr>
            <p:ph type="sldNum" sz="quarter" idx="12"/>
          </p:nvPr>
        </p:nvSpPr>
        <p:spPr/>
        <p:txBody>
          <a:bodyPr/>
          <a:lstStyle/>
          <a:p>
            <a:fld id="{A216FFA8-5460-4118-B58E-E8B923A10B2D}" type="slidenum">
              <a:rPr lang="en-GB" smtClean="0"/>
              <a:t>‹#›</a:t>
            </a:fld>
            <a:endParaRPr lang="en-GB"/>
          </a:p>
        </p:txBody>
      </p:sp>
    </p:spTree>
    <p:extLst>
      <p:ext uri="{BB962C8B-B14F-4D97-AF65-F5344CB8AC3E}">
        <p14:creationId xmlns:p14="http://schemas.microsoft.com/office/powerpoint/2010/main" val="3462240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BCC824-CF70-482C-ACAF-59CB62D69A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8EA6E6-B65F-40AB-9872-13100DE845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1D4E0D-D968-4A83-A62A-EDF6CEDF67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410B28-047C-41B5-9B6C-A111771E229F}" type="datetimeFigureOut">
              <a:rPr lang="en-GB" smtClean="0"/>
              <a:t>08/02/2022</a:t>
            </a:fld>
            <a:endParaRPr lang="en-GB"/>
          </a:p>
        </p:txBody>
      </p:sp>
      <p:sp>
        <p:nvSpPr>
          <p:cNvPr id="5" name="Footer Placeholder 4">
            <a:extLst>
              <a:ext uri="{FF2B5EF4-FFF2-40B4-BE49-F238E27FC236}">
                <a16:creationId xmlns:a16="http://schemas.microsoft.com/office/drawing/2014/main" id="{DFF83078-32E2-45EB-909F-05F7CB370D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01FE56F-F675-4098-9366-D47059407FB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16FFA8-5460-4118-B58E-E8B923A10B2D}" type="slidenum">
              <a:rPr lang="en-GB" smtClean="0"/>
              <a:t>‹#›</a:t>
            </a:fld>
            <a:endParaRPr lang="en-GB"/>
          </a:p>
        </p:txBody>
      </p:sp>
    </p:spTree>
    <p:extLst>
      <p:ext uri="{BB962C8B-B14F-4D97-AF65-F5344CB8AC3E}">
        <p14:creationId xmlns:p14="http://schemas.microsoft.com/office/powerpoint/2010/main" val="30362911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gov.uk/government/publications/relationships-sex-and-health-education-guides-for-schools"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18661"/>
            <a:ext cx="12195461" cy="6820678"/>
          </a:xfrm>
          <a:prstGeom prst="rect">
            <a:avLst/>
          </a:prstGeom>
        </p:spPr>
      </p:pic>
      <p:sp>
        <p:nvSpPr>
          <p:cNvPr id="2" name="Title 1"/>
          <p:cNvSpPr>
            <a:spLocks noGrp="1"/>
          </p:cNvSpPr>
          <p:nvPr>
            <p:ph type="ctrTitle"/>
          </p:nvPr>
        </p:nvSpPr>
        <p:spPr>
          <a:xfrm>
            <a:off x="47751" y="2813077"/>
            <a:ext cx="12192000" cy="2624138"/>
          </a:xfrm>
        </p:spPr>
        <p:txBody>
          <a:bodyPr>
            <a:normAutofit fontScale="90000"/>
          </a:bodyPr>
          <a:lstStyle/>
          <a:p>
            <a:pPr algn="ctr"/>
            <a:r>
              <a:rPr lang="en-GB" dirty="0"/>
              <a:t>Fulston Manor School</a:t>
            </a:r>
            <a:br>
              <a:rPr lang="en-GB" dirty="0"/>
            </a:br>
            <a:r>
              <a:rPr lang="en-GB" dirty="0"/>
              <a:t>Parent Consultation on Relationships and Sex Education</a:t>
            </a:r>
            <a:br>
              <a:rPr lang="en-GB" dirty="0"/>
            </a:br>
            <a:r>
              <a:rPr lang="en-GB" dirty="0"/>
              <a:t> </a:t>
            </a:r>
          </a:p>
        </p:txBody>
      </p:sp>
      <p:sp>
        <p:nvSpPr>
          <p:cNvPr id="4" name="Rectangle 3"/>
          <p:cNvSpPr/>
          <p:nvPr/>
        </p:nvSpPr>
        <p:spPr>
          <a:xfrm>
            <a:off x="0" y="0"/>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3802" y="12545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0799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18661"/>
            <a:ext cx="12195461" cy="6820678"/>
          </a:xfrm>
          <a:prstGeom prst="rect">
            <a:avLst/>
          </a:prstGeom>
        </p:spPr>
      </p:pic>
      <p:sp>
        <p:nvSpPr>
          <p:cNvPr id="2" name="Title 1"/>
          <p:cNvSpPr>
            <a:spLocks noGrp="1"/>
          </p:cNvSpPr>
          <p:nvPr>
            <p:ph type="ctrTitle"/>
          </p:nvPr>
        </p:nvSpPr>
        <p:spPr>
          <a:xfrm>
            <a:off x="2006599" y="410037"/>
            <a:ext cx="7251701" cy="1123923"/>
          </a:xfrm>
          <a:solidFill>
            <a:srgbClr val="F84426"/>
          </a:solidFill>
        </p:spPr>
        <p:txBody>
          <a:bodyPr/>
          <a:lstStyle/>
          <a:p>
            <a:pPr algn="ctr"/>
            <a:r>
              <a:rPr lang="en-GB" dirty="0"/>
              <a:t>Common Principles</a:t>
            </a:r>
          </a:p>
        </p:txBody>
      </p:sp>
      <p:sp>
        <p:nvSpPr>
          <p:cNvPr id="4" name="Rectangle 3"/>
          <p:cNvSpPr/>
          <p:nvPr/>
        </p:nvSpPr>
        <p:spPr>
          <a:xfrm>
            <a:off x="0" y="0"/>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2" y="2131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F114000-ECF0-4ACF-9864-B711E7D92E38}"/>
              </a:ext>
            </a:extLst>
          </p:cNvPr>
          <p:cNvSpPr txBox="1"/>
          <p:nvPr/>
        </p:nvSpPr>
        <p:spPr>
          <a:xfrm>
            <a:off x="558800" y="1947996"/>
            <a:ext cx="10464800" cy="4124206"/>
          </a:xfrm>
          <a:prstGeom prst="rect">
            <a:avLst/>
          </a:prstGeom>
          <a:noFill/>
        </p:spPr>
        <p:txBody>
          <a:bodyPr wrap="square" rtlCol="0">
            <a:spAutoFit/>
          </a:bodyPr>
          <a:lstStyle/>
          <a:p>
            <a:pPr marL="285750" indent="-285750">
              <a:buFont typeface="Arial" panose="020B0604020202020204" pitchFamily="34" charset="0"/>
              <a:buChar char="•"/>
            </a:pPr>
            <a:r>
              <a:rPr lang="en-GB" sz="2800" dirty="0"/>
              <a:t>We all want what is best for children </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a:t>We want to protect children and to keep then safe</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a:t>We want children to be healthy and happy</a:t>
            </a:r>
          </a:p>
          <a:p>
            <a:pPr marL="285750" indent="-285750">
              <a:buFont typeface="Arial" panose="020B0604020202020204" pitchFamily="34" charset="0"/>
              <a:buChar char="•"/>
            </a:pPr>
            <a:endParaRPr lang="en-GB" sz="2800" dirty="0"/>
          </a:p>
          <a:p>
            <a:endParaRPr lang="en-GB" dirty="0"/>
          </a:p>
          <a:p>
            <a:pPr algn="ctr"/>
            <a:r>
              <a:rPr lang="en-GB" sz="4000" b="1" dirty="0"/>
              <a:t>High quality delivery of RSE is part of this </a:t>
            </a:r>
          </a:p>
          <a:p>
            <a:endParaRPr lang="en-GB" dirty="0"/>
          </a:p>
          <a:p>
            <a:endParaRPr lang="en-GB" dirty="0"/>
          </a:p>
        </p:txBody>
      </p:sp>
    </p:spTree>
    <p:extLst>
      <p:ext uri="{BB962C8B-B14F-4D97-AF65-F5344CB8AC3E}">
        <p14:creationId xmlns:p14="http://schemas.microsoft.com/office/powerpoint/2010/main" val="11636633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18661"/>
            <a:ext cx="12195461" cy="6820678"/>
          </a:xfrm>
          <a:prstGeom prst="rect">
            <a:avLst/>
          </a:prstGeom>
        </p:spPr>
      </p:pic>
      <p:sp>
        <p:nvSpPr>
          <p:cNvPr id="2" name="Title 1"/>
          <p:cNvSpPr>
            <a:spLocks noGrp="1"/>
          </p:cNvSpPr>
          <p:nvPr>
            <p:ph type="ctrTitle"/>
          </p:nvPr>
        </p:nvSpPr>
        <p:spPr>
          <a:xfrm>
            <a:off x="714502" y="213104"/>
            <a:ext cx="9207499" cy="774700"/>
          </a:xfrm>
          <a:solidFill>
            <a:srgbClr val="F84426"/>
          </a:solidFill>
        </p:spPr>
        <p:txBody>
          <a:bodyPr>
            <a:noAutofit/>
          </a:bodyPr>
          <a:lstStyle/>
          <a:p>
            <a:pPr algn="ctr"/>
            <a:r>
              <a:rPr lang="en-GB" sz="4800" dirty="0"/>
              <a:t>Parent Consultation Session content.</a:t>
            </a:r>
          </a:p>
        </p:txBody>
      </p:sp>
      <p:sp>
        <p:nvSpPr>
          <p:cNvPr id="4" name="Rectangle 3"/>
          <p:cNvSpPr/>
          <p:nvPr/>
        </p:nvSpPr>
        <p:spPr>
          <a:xfrm>
            <a:off x="0" y="0"/>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2" y="2131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F114000-ECF0-4ACF-9864-B711E7D92E38}"/>
              </a:ext>
            </a:extLst>
          </p:cNvPr>
          <p:cNvSpPr txBox="1"/>
          <p:nvPr/>
        </p:nvSpPr>
        <p:spPr>
          <a:xfrm>
            <a:off x="355600" y="1182247"/>
            <a:ext cx="10464800" cy="4370427"/>
          </a:xfrm>
          <a:prstGeom prst="rect">
            <a:avLst/>
          </a:prstGeom>
          <a:noFill/>
        </p:spPr>
        <p:txBody>
          <a:bodyPr wrap="square" rtlCol="0">
            <a:spAutoFit/>
          </a:bodyPr>
          <a:lstStyle/>
          <a:p>
            <a:pPr marL="285750" indent="-285750">
              <a:buFont typeface="Arial" panose="020B0604020202020204" pitchFamily="34" charset="0"/>
              <a:buChar char="•"/>
            </a:pPr>
            <a:r>
              <a:rPr lang="en-GB" sz="2800" dirty="0"/>
              <a:t>Why the curriculum is changing </a:t>
            </a:r>
          </a:p>
          <a:p>
            <a:pPr marL="285750" indent="-285750">
              <a:buFont typeface="Arial" panose="020B0604020202020204" pitchFamily="34" charset="0"/>
              <a:buChar char="•"/>
            </a:pPr>
            <a:r>
              <a:rPr lang="en-GB" sz="2800" dirty="0"/>
              <a:t>Why is RSE in School important</a:t>
            </a:r>
          </a:p>
          <a:p>
            <a:pPr marL="285750" indent="-285750">
              <a:buFont typeface="Arial" panose="020B0604020202020204" pitchFamily="34" charset="0"/>
              <a:buChar char="•"/>
            </a:pPr>
            <a:r>
              <a:rPr lang="en-GB" sz="2800" dirty="0"/>
              <a:t>Statutory Guidelines</a:t>
            </a:r>
          </a:p>
          <a:p>
            <a:pPr marL="742950" lvl="1" indent="-285750">
              <a:buFont typeface="Arial" panose="020B0604020202020204" pitchFamily="34" charset="0"/>
              <a:buChar char="•"/>
            </a:pPr>
            <a:r>
              <a:rPr lang="en-GB" sz="2800" dirty="0"/>
              <a:t>Relationships Education in Secondary school</a:t>
            </a:r>
          </a:p>
          <a:p>
            <a:pPr marL="742950" lvl="1" indent="-285750">
              <a:buFont typeface="Arial" panose="020B0604020202020204" pitchFamily="34" charset="0"/>
              <a:buChar char="•"/>
            </a:pPr>
            <a:r>
              <a:rPr lang="en-GB" sz="2800" dirty="0"/>
              <a:t>Physical Health and Wellbeing in Secondary school</a:t>
            </a:r>
          </a:p>
          <a:p>
            <a:pPr marL="742950" lvl="1" indent="-285750">
              <a:buFont typeface="Arial" panose="020B0604020202020204" pitchFamily="34" charset="0"/>
              <a:buChar char="•"/>
            </a:pPr>
            <a:r>
              <a:rPr lang="en-GB" sz="2800" dirty="0"/>
              <a:t>Overview of Teaching Expectation Secondary School </a:t>
            </a:r>
          </a:p>
          <a:p>
            <a:pPr marL="285750" indent="-285750">
              <a:buFont typeface="Arial" panose="020B0604020202020204" pitchFamily="34" charset="0"/>
              <a:buChar char="•"/>
            </a:pPr>
            <a:r>
              <a:rPr lang="en-GB" sz="2800" dirty="0"/>
              <a:t>Whole School Approach RSE Policy</a:t>
            </a:r>
          </a:p>
          <a:p>
            <a:pPr marL="285750" indent="-285750">
              <a:buFont typeface="Arial" panose="020B0604020202020204" pitchFamily="34" charset="0"/>
              <a:buChar char="•"/>
            </a:pPr>
            <a:r>
              <a:rPr lang="en-GB" sz="2800" dirty="0"/>
              <a:t>Support for Parents and Carer:  RSE guides</a:t>
            </a:r>
          </a:p>
          <a:p>
            <a:endParaRPr lang="en-GB" dirty="0"/>
          </a:p>
          <a:p>
            <a:endParaRPr lang="en-GB" dirty="0"/>
          </a:p>
          <a:p>
            <a:endParaRPr lang="en-GB" dirty="0"/>
          </a:p>
        </p:txBody>
      </p:sp>
    </p:spTree>
    <p:extLst>
      <p:ext uri="{BB962C8B-B14F-4D97-AF65-F5344CB8AC3E}">
        <p14:creationId xmlns:p14="http://schemas.microsoft.com/office/powerpoint/2010/main" val="2889352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18661"/>
            <a:ext cx="12195461" cy="6820678"/>
          </a:xfrm>
          <a:prstGeom prst="rect">
            <a:avLst/>
          </a:prstGeom>
        </p:spPr>
      </p:pic>
      <p:sp>
        <p:nvSpPr>
          <p:cNvPr id="2" name="Title 1"/>
          <p:cNvSpPr>
            <a:spLocks noGrp="1"/>
          </p:cNvSpPr>
          <p:nvPr>
            <p:ph type="ctrTitle"/>
          </p:nvPr>
        </p:nvSpPr>
        <p:spPr>
          <a:xfrm>
            <a:off x="714502" y="213104"/>
            <a:ext cx="9207499" cy="774700"/>
          </a:xfrm>
          <a:solidFill>
            <a:srgbClr val="F84426"/>
          </a:solidFill>
        </p:spPr>
        <p:txBody>
          <a:bodyPr>
            <a:noAutofit/>
          </a:bodyPr>
          <a:lstStyle/>
          <a:p>
            <a:pPr algn="ctr"/>
            <a:r>
              <a:rPr lang="en-GB" sz="4800" dirty="0"/>
              <a:t>Why the Curriculum is changing</a:t>
            </a:r>
          </a:p>
        </p:txBody>
      </p:sp>
      <p:sp>
        <p:nvSpPr>
          <p:cNvPr id="4" name="Rectangle 3"/>
          <p:cNvSpPr/>
          <p:nvPr/>
        </p:nvSpPr>
        <p:spPr>
          <a:xfrm>
            <a:off x="0" y="0"/>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2" y="2131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F114000-ECF0-4ACF-9864-B711E7D92E38}"/>
              </a:ext>
            </a:extLst>
          </p:cNvPr>
          <p:cNvSpPr txBox="1"/>
          <p:nvPr/>
        </p:nvSpPr>
        <p:spPr>
          <a:xfrm>
            <a:off x="355600" y="1182247"/>
            <a:ext cx="7366000" cy="6524863"/>
          </a:xfrm>
          <a:prstGeom prst="rect">
            <a:avLst/>
          </a:prstGeom>
          <a:noFill/>
        </p:spPr>
        <p:txBody>
          <a:bodyPr wrap="square" rtlCol="0">
            <a:spAutoFit/>
          </a:bodyPr>
          <a:lstStyle/>
          <a:p>
            <a:pPr algn="l"/>
            <a:endParaRPr lang="en-GB" sz="1800" b="0" i="0" u="none" strike="noStrike" baseline="0" dirty="0">
              <a:solidFill>
                <a:srgbClr val="000000"/>
              </a:solidFill>
              <a:latin typeface="Calibri" panose="020F0502020204030204" pitchFamily="34" charset="0"/>
            </a:endParaRPr>
          </a:p>
          <a:p>
            <a:r>
              <a:rPr lang="en-GB" sz="2400" b="0" i="0" u="none" strike="noStrike" baseline="0" dirty="0">
                <a:solidFill>
                  <a:srgbClr val="000000"/>
                </a:solidFill>
                <a:latin typeface="Calibri" panose="020F0502020204030204" pitchFamily="34" charset="0"/>
              </a:rPr>
              <a:t>Today’s children and young people are growing up in an increasingly complex world and living their lives seamlessly on and offline. This presents many positive and exciting opportunities, but also challenges and risks. In this environment, children and young people need to know how to be safe and healthy, and how to manage their academic, personal and social lives in a positive way.</a:t>
            </a:r>
          </a:p>
          <a:p>
            <a:endParaRPr lang="en-GB" sz="2400" b="0" i="0" u="none" strike="noStrike" baseline="0" dirty="0">
              <a:solidFill>
                <a:srgbClr val="000000"/>
              </a:solidFill>
              <a:latin typeface="Calibri" panose="020F0502020204030204" pitchFamily="34" charset="0"/>
            </a:endParaRPr>
          </a:p>
          <a:p>
            <a:r>
              <a:rPr lang="en-GB" sz="2400" b="0" i="0" u="none" strike="noStrike" baseline="0" dirty="0">
                <a:solidFill>
                  <a:srgbClr val="000000"/>
                </a:solidFill>
                <a:latin typeface="Arial" panose="020B0604020202020204" pitchFamily="34" charset="0"/>
              </a:rPr>
              <a:t>•</a:t>
            </a:r>
            <a:r>
              <a:rPr lang="en-GB" sz="2400" b="0" i="0" u="none" strike="noStrike" baseline="0" dirty="0">
                <a:solidFill>
                  <a:srgbClr val="000000"/>
                </a:solidFill>
                <a:latin typeface="Calibri" panose="020F0502020204030204" pitchFamily="34" charset="0"/>
              </a:rPr>
              <a:t>The Children and Social Work Act 2017 introduced a new legislation on Relationships Education, Relationships and Sex Education, and Health Education in Schools.</a:t>
            </a:r>
          </a:p>
          <a:p>
            <a:endParaRPr lang="en-GB" sz="2400" b="0" i="0" u="none" strike="noStrike" baseline="0" dirty="0">
              <a:solidFill>
                <a:srgbClr val="000000"/>
              </a:solidFill>
              <a:latin typeface="Calibri" panose="020F0502020204030204" pitchFamily="34" charset="0"/>
            </a:endParaRPr>
          </a:p>
          <a:p>
            <a:r>
              <a:rPr lang="en-GB" sz="2400" b="0" i="0" u="none" strike="noStrike" baseline="0" dirty="0">
                <a:solidFill>
                  <a:srgbClr val="000000"/>
                </a:solidFill>
                <a:latin typeface="Arial" panose="020B0604020202020204" pitchFamily="34" charset="0"/>
              </a:rPr>
              <a:t>•</a:t>
            </a:r>
            <a:r>
              <a:rPr lang="en-GB" sz="2400" b="0" i="0" u="none" strike="noStrike" baseline="0" dirty="0">
                <a:solidFill>
                  <a:srgbClr val="000000"/>
                </a:solidFill>
                <a:latin typeface="Calibri" panose="020F0502020204030204" pitchFamily="34" charset="0"/>
              </a:rPr>
              <a:t>Safeguarding Children is at the heart of Relationships and Education </a:t>
            </a:r>
          </a:p>
          <a:p>
            <a:endParaRPr lang="en-GB" sz="2800" dirty="0"/>
          </a:p>
          <a:p>
            <a:endParaRPr lang="en-GB" dirty="0"/>
          </a:p>
          <a:p>
            <a:endParaRPr lang="en-GB" dirty="0"/>
          </a:p>
        </p:txBody>
      </p:sp>
      <p:pic>
        <p:nvPicPr>
          <p:cNvPr id="3" name="Picture 2">
            <a:extLst>
              <a:ext uri="{FF2B5EF4-FFF2-40B4-BE49-F238E27FC236}">
                <a16:creationId xmlns:a16="http://schemas.microsoft.com/office/drawing/2014/main" id="{5D87DEA1-A247-484E-AE4B-28AFA31EACBB}"/>
              </a:ext>
            </a:extLst>
          </p:cNvPr>
          <p:cNvPicPr>
            <a:picLocks noChangeAspect="1"/>
          </p:cNvPicPr>
          <p:nvPr/>
        </p:nvPicPr>
        <p:blipFill>
          <a:blip r:embed="rId4"/>
          <a:stretch>
            <a:fillRect/>
          </a:stretch>
        </p:blipFill>
        <p:spPr>
          <a:xfrm>
            <a:off x="7992338" y="1743841"/>
            <a:ext cx="3928924" cy="392434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8529003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18661"/>
            <a:ext cx="12195461" cy="6820678"/>
          </a:xfrm>
          <a:prstGeom prst="rect">
            <a:avLst/>
          </a:prstGeom>
        </p:spPr>
      </p:pic>
      <p:sp>
        <p:nvSpPr>
          <p:cNvPr id="2" name="Title 1"/>
          <p:cNvSpPr>
            <a:spLocks noGrp="1"/>
          </p:cNvSpPr>
          <p:nvPr>
            <p:ph type="ctrTitle"/>
          </p:nvPr>
        </p:nvSpPr>
        <p:spPr>
          <a:xfrm>
            <a:off x="615952" y="213104"/>
            <a:ext cx="9207499" cy="1055497"/>
          </a:xfrm>
          <a:solidFill>
            <a:srgbClr val="F84426"/>
          </a:solidFill>
        </p:spPr>
        <p:txBody>
          <a:bodyPr>
            <a:noAutofit/>
          </a:bodyPr>
          <a:lstStyle/>
          <a:p>
            <a:pPr algn="ctr"/>
            <a:r>
              <a:rPr lang="en-GB" sz="4000" dirty="0"/>
              <a:t>Why is Relationships and Sex (RSE) Education in School important?</a:t>
            </a:r>
          </a:p>
        </p:txBody>
      </p:sp>
      <p:sp>
        <p:nvSpPr>
          <p:cNvPr id="4" name="Rectangle 3"/>
          <p:cNvSpPr/>
          <p:nvPr/>
        </p:nvSpPr>
        <p:spPr>
          <a:xfrm>
            <a:off x="0" y="18661"/>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2" y="2131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F114000-ECF0-4ACF-9864-B711E7D92E38}"/>
              </a:ext>
            </a:extLst>
          </p:cNvPr>
          <p:cNvSpPr txBox="1"/>
          <p:nvPr/>
        </p:nvSpPr>
        <p:spPr>
          <a:xfrm>
            <a:off x="355600" y="1182247"/>
            <a:ext cx="11023600" cy="6370975"/>
          </a:xfrm>
          <a:prstGeom prst="rect">
            <a:avLst/>
          </a:prstGeom>
          <a:noFill/>
        </p:spPr>
        <p:txBody>
          <a:bodyPr wrap="square" rtlCol="0">
            <a:spAutoFit/>
          </a:bodyPr>
          <a:lstStyle/>
          <a:p>
            <a:pPr algn="l"/>
            <a:endParaRPr lang="en-GB" sz="1800" b="0" i="0" u="none" strike="noStrike" baseline="0" dirty="0">
              <a:solidFill>
                <a:srgbClr val="000000"/>
              </a:solidFill>
              <a:latin typeface="Calibri" panose="020F0502020204030204" pitchFamily="34" charset="0"/>
            </a:endParaRPr>
          </a:p>
          <a:p>
            <a:pPr marL="285750" indent="-285750">
              <a:buFont typeface="Arial" panose="020B0604020202020204" pitchFamily="34" charset="0"/>
              <a:buChar char="•"/>
            </a:pPr>
            <a:r>
              <a:rPr lang="en-GB" sz="2000" b="0" i="0" u="none" strike="noStrike" baseline="0" dirty="0">
                <a:solidFill>
                  <a:srgbClr val="000000"/>
                </a:solidFill>
                <a:latin typeface="Calibri" panose="020F0502020204030204" pitchFamily="34" charset="0"/>
              </a:rPr>
              <a:t>High quality RSE helps create safe school communities in which students can grow, learn, and develop positive, healthy behaviour for life, and for the following reasons: </a:t>
            </a:r>
          </a:p>
          <a:p>
            <a:pPr marL="342900" indent="-342900">
              <a:buFont typeface="Arial" panose="020B0604020202020204" pitchFamily="34" charset="0"/>
              <a:buChar char="•"/>
            </a:pPr>
            <a:endParaRPr lang="en-GB" sz="2000" b="0" i="0" u="none" strike="noStrike" baseline="0" dirty="0">
              <a:solidFill>
                <a:srgbClr val="000000"/>
              </a:solidFill>
              <a:latin typeface="Calibri" panose="020F0502020204030204" pitchFamily="34" charset="0"/>
            </a:endParaRPr>
          </a:p>
          <a:p>
            <a:pPr marL="285750" indent="-285750">
              <a:buFont typeface="Arial" panose="020B0604020202020204" pitchFamily="34" charset="0"/>
              <a:buChar char="•"/>
            </a:pPr>
            <a:r>
              <a:rPr lang="en-GB" sz="2000" b="0" i="0" u="none" strike="noStrike" baseline="0" dirty="0">
                <a:solidFill>
                  <a:srgbClr val="000000"/>
                </a:solidFill>
                <a:latin typeface="Calibri" panose="020F0502020204030204" pitchFamily="34" charset="0"/>
              </a:rPr>
              <a:t>RSE plays a vital part in schools fulfilling their statutory duties to protect and safeguard their students. Ofsted is clear that schools must have a preventative programme that enables students to learn about safety and risks in relationships. </a:t>
            </a:r>
          </a:p>
          <a:p>
            <a:pPr marL="342900" indent="-342900">
              <a:buFont typeface="Arial" panose="020B0604020202020204" pitchFamily="34" charset="0"/>
              <a:buChar char="•"/>
            </a:pPr>
            <a:endParaRPr lang="en-GB" sz="2000" b="0" i="0" u="none" strike="noStrike" baseline="0" dirty="0">
              <a:solidFill>
                <a:srgbClr val="000000"/>
              </a:solidFill>
              <a:latin typeface="Calibri" panose="020F0502020204030204" pitchFamily="34" charset="0"/>
            </a:endParaRPr>
          </a:p>
          <a:p>
            <a:pPr marL="285750" indent="-285750">
              <a:buFont typeface="Arial" panose="020B0604020202020204" pitchFamily="34" charset="0"/>
              <a:buChar char="•"/>
            </a:pPr>
            <a:r>
              <a:rPr lang="en-GB" sz="2000" b="0" i="0" u="none" strike="noStrike" baseline="0" dirty="0">
                <a:solidFill>
                  <a:srgbClr val="000000"/>
                </a:solidFill>
                <a:latin typeface="Calibri" panose="020F0502020204030204" pitchFamily="34" charset="0"/>
              </a:rPr>
              <a:t>Schools maintain a statutory obligation under the Children Act (2004) to promote their students’ wellbeing and under the Education Act (2002) to prepare children and young people for the challenges, opportunities and responsibilities of adult life. A comprehensive RSE programme can have a positive impact on students’ health and wellbeing and their ability to achieve, and can play a crucial part in meeting these obligations. </a:t>
            </a:r>
          </a:p>
          <a:p>
            <a:pPr marL="342900" indent="-342900">
              <a:buFont typeface="Arial" panose="020B0604020202020204" pitchFamily="34" charset="0"/>
              <a:buChar char="•"/>
            </a:pPr>
            <a:endParaRPr lang="en-GB" sz="2000" b="0" i="0" u="none" strike="noStrike" baseline="0" dirty="0">
              <a:solidFill>
                <a:srgbClr val="000000"/>
              </a:solidFill>
              <a:latin typeface="Calibri" panose="020F0502020204030204" pitchFamily="34" charset="0"/>
            </a:endParaRPr>
          </a:p>
          <a:p>
            <a:pPr marL="342900" indent="-342900">
              <a:buFont typeface="Arial" panose="020B0604020202020204" pitchFamily="34" charset="0"/>
              <a:buChar char="•"/>
            </a:pPr>
            <a:r>
              <a:rPr lang="en-GB" sz="2000" i="0" u="none" strike="noStrike" baseline="0" dirty="0">
                <a:solidFill>
                  <a:srgbClr val="000000"/>
                </a:solidFill>
                <a:latin typeface="Calibri" panose="020F0502020204030204" pitchFamily="34" charset="0"/>
              </a:rPr>
              <a:t>Technology is evolving at a tremendous pace. The need to protect children and  young people from    inappropriate online content, cyber-bullying and exploitation is a growing concern. A comprehensive RSE programme can support in addressing these issues.</a:t>
            </a:r>
          </a:p>
          <a:p>
            <a:endParaRPr lang="en-GB" sz="2800" dirty="0"/>
          </a:p>
          <a:p>
            <a:endParaRPr lang="en-GB" dirty="0"/>
          </a:p>
          <a:p>
            <a:endParaRPr lang="en-GB" dirty="0"/>
          </a:p>
        </p:txBody>
      </p:sp>
    </p:spTree>
    <p:extLst>
      <p:ext uri="{BB962C8B-B14F-4D97-AF65-F5344CB8AC3E}">
        <p14:creationId xmlns:p14="http://schemas.microsoft.com/office/powerpoint/2010/main" val="19178018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18661"/>
            <a:ext cx="12195461" cy="6820678"/>
          </a:xfrm>
          <a:prstGeom prst="rect">
            <a:avLst/>
          </a:prstGeom>
        </p:spPr>
      </p:pic>
      <p:sp>
        <p:nvSpPr>
          <p:cNvPr id="2" name="Title 1"/>
          <p:cNvSpPr>
            <a:spLocks noGrp="1"/>
          </p:cNvSpPr>
          <p:nvPr>
            <p:ph type="ctrTitle"/>
          </p:nvPr>
        </p:nvSpPr>
        <p:spPr>
          <a:xfrm>
            <a:off x="615952" y="213104"/>
            <a:ext cx="9207499" cy="1055497"/>
          </a:xfrm>
          <a:solidFill>
            <a:srgbClr val="F84426"/>
          </a:solidFill>
        </p:spPr>
        <p:txBody>
          <a:bodyPr>
            <a:noAutofit/>
          </a:bodyPr>
          <a:lstStyle/>
          <a:p>
            <a:pPr algn="ctr"/>
            <a:r>
              <a:rPr lang="en-GB" sz="4000" dirty="0"/>
              <a:t>Why is Relationships and Sex (RSE) Education in School important?</a:t>
            </a:r>
          </a:p>
        </p:txBody>
      </p:sp>
      <p:sp>
        <p:nvSpPr>
          <p:cNvPr id="4" name="Rectangle 3"/>
          <p:cNvSpPr/>
          <p:nvPr/>
        </p:nvSpPr>
        <p:spPr>
          <a:xfrm>
            <a:off x="0" y="18661"/>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2" y="2131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F114000-ECF0-4ACF-9864-B711E7D92E38}"/>
              </a:ext>
            </a:extLst>
          </p:cNvPr>
          <p:cNvSpPr txBox="1"/>
          <p:nvPr/>
        </p:nvSpPr>
        <p:spPr>
          <a:xfrm>
            <a:off x="355600" y="1182247"/>
            <a:ext cx="11023600" cy="4955203"/>
          </a:xfrm>
          <a:prstGeom prst="rect">
            <a:avLst/>
          </a:prstGeom>
          <a:noFill/>
        </p:spPr>
        <p:txBody>
          <a:bodyPr wrap="square" rtlCol="0">
            <a:spAutoFit/>
          </a:bodyPr>
          <a:lstStyle/>
          <a:p>
            <a:pPr algn="l"/>
            <a:endParaRPr lang="en-GB" sz="1800" b="0" i="0" u="none" strike="noStrike" baseline="0" dirty="0">
              <a:solidFill>
                <a:srgbClr val="000000"/>
              </a:solidFill>
              <a:latin typeface="Calibri" panose="020F0502020204030204" pitchFamily="34" charset="0"/>
            </a:endParaRPr>
          </a:p>
          <a:p>
            <a:r>
              <a:rPr lang="en-GB" sz="2000" b="1" i="0" u="none" strike="noStrike" baseline="0" dirty="0">
                <a:solidFill>
                  <a:srgbClr val="000000"/>
                </a:solidFill>
                <a:latin typeface="Calibri" panose="020F0502020204030204" pitchFamily="34" charset="0"/>
              </a:rPr>
              <a:t>Relationships education will be compulsory for all primary age pupils from September 2020. </a:t>
            </a:r>
          </a:p>
          <a:p>
            <a:endParaRPr lang="en-GB" sz="2000" b="0" i="0" u="none" strike="noStrike" baseline="0" dirty="0">
              <a:solidFill>
                <a:srgbClr val="000000"/>
              </a:solidFill>
              <a:latin typeface="Calibri" panose="020F0502020204030204" pitchFamily="34" charset="0"/>
            </a:endParaRPr>
          </a:p>
          <a:p>
            <a:r>
              <a:rPr lang="en-GB" sz="2000" b="0" i="0" u="none" strike="noStrike" baseline="0" dirty="0">
                <a:solidFill>
                  <a:srgbClr val="000000"/>
                </a:solidFill>
                <a:latin typeface="Arial" panose="020B0604020202020204" pitchFamily="34" charset="0"/>
              </a:rPr>
              <a:t>•</a:t>
            </a:r>
            <a:r>
              <a:rPr lang="en-GB" sz="2000" b="1" i="0" u="none" strike="noStrike" baseline="0" dirty="0">
                <a:solidFill>
                  <a:srgbClr val="000000"/>
                </a:solidFill>
                <a:latin typeface="Calibri" panose="020F0502020204030204" pitchFamily="34" charset="0"/>
              </a:rPr>
              <a:t>Relationships and Sex education (RSE) will be compulsory for all Secondary age pupils </a:t>
            </a:r>
          </a:p>
          <a:p>
            <a:endParaRPr lang="en-GB" sz="2000" b="0" i="0" u="none" strike="noStrike" baseline="0" dirty="0">
              <a:solidFill>
                <a:srgbClr val="000000"/>
              </a:solidFill>
              <a:latin typeface="Calibri" panose="020F0502020204030204" pitchFamily="34" charset="0"/>
            </a:endParaRPr>
          </a:p>
          <a:p>
            <a:r>
              <a:rPr lang="en-GB" sz="2000" b="0" i="0" u="none" strike="noStrike" baseline="0" dirty="0">
                <a:solidFill>
                  <a:srgbClr val="000000"/>
                </a:solidFill>
                <a:latin typeface="Arial" panose="020B0604020202020204" pitchFamily="34" charset="0"/>
              </a:rPr>
              <a:t>•</a:t>
            </a:r>
            <a:r>
              <a:rPr lang="en-GB" sz="2000" b="1" i="0" u="none" strike="noStrike" baseline="0" dirty="0">
                <a:solidFill>
                  <a:srgbClr val="000000"/>
                </a:solidFill>
                <a:latin typeface="Calibri" panose="020F0502020204030204" pitchFamily="34" charset="0"/>
              </a:rPr>
              <a:t>Health education will be compulsory for all pupils in all state funded schools.</a:t>
            </a:r>
          </a:p>
          <a:p>
            <a:endParaRPr lang="en-GB" sz="2000" b="0" i="0" u="none" strike="noStrike" baseline="0" dirty="0">
              <a:solidFill>
                <a:srgbClr val="000000"/>
              </a:solidFill>
              <a:latin typeface="Calibri" panose="020F0502020204030204" pitchFamily="34" charset="0"/>
            </a:endParaRPr>
          </a:p>
          <a:p>
            <a:r>
              <a:rPr lang="en-GB" sz="2000" b="0" i="0" u="none" strike="noStrike" baseline="0" dirty="0">
                <a:solidFill>
                  <a:srgbClr val="000000"/>
                </a:solidFill>
                <a:latin typeface="Arial" panose="020B0604020202020204" pitchFamily="34" charset="0"/>
              </a:rPr>
              <a:t>•</a:t>
            </a:r>
            <a:r>
              <a:rPr lang="en-GB" sz="2000" b="0" i="0" u="none" strike="noStrike" baseline="0" dirty="0">
                <a:solidFill>
                  <a:srgbClr val="000000"/>
                </a:solidFill>
                <a:latin typeface="Calibri" panose="020F0502020204030204" pitchFamily="34" charset="0"/>
              </a:rPr>
              <a:t>Teaching at school will complement (NOT REPLACE) and reinforce the lessons families teach their children as they grow up. </a:t>
            </a:r>
          </a:p>
          <a:p>
            <a:endParaRPr lang="en-GB" sz="2000" b="0" i="0" u="none" strike="noStrike" baseline="0" dirty="0">
              <a:solidFill>
                <a:srgbClr val="000000"/>
              </a:solidFill>
              <a:latin typeface="Calibri" panose="020F0502020204030204" pitchFamily="34" charset="0"/>
            </a:endParaRPr>
          </a:p>
          <a:p>
            <a:r>
              <a:rPr lang="en-GB" sz="2000" b="0" i="0" u="none" strike="noStrike" baseline="0" dirty="0">
                <a:solidFill>
                  <a:srgbClr val="000000"/>
                </a:solidFill>
                <a:latin typeface="Arial" panose="020B0604020202020204" pitchFamily="34" charset="0"/>
              </a:rPr>
              <a:t>•</a:t>
            </a:r>
            <a:r>
              <a:rPr lang="en-GB" sz="2000" b="0" i="0" u="none" strike="noStrike" baseline="0" dirty="0">
                <a:solidFill>
                  <a:srgbClr val="000000"/>
                </a:solidFill>
                <a:latin typeface="Calibri" panose="020F0502020204030204" pitchFamily="34" charset="0"/>
              </a:rPr>
              <a:t>At Fulston we aim to flexibly  and inclusively deliver any content in a way that is age and developmentally appropriate with respect to the backgrounds and beliefs of pupils and parents while meeting the aim of providing students with the knowledge they need of the law.</a:t>
            </a:r>
          </a:p>
          <a:p>
            <a:endParaRPr lang="en-GB" sz="2000" b="0" i="0" u="none" strike="noStrike" baseline="0" dirty="0">
              <a:solidFill>
                <a:srgbClr val="000000"/>
              </a:solidFill>
              <a:latin typeface="Calibri" panose="020F0502020204030204" pitchFamily="34" charset="0"/>
            </a:endParaRPr>
          </a:p>
          <a:p>
            <a:endParaRPr lang="en-GB" dirty="0"/>
          </a:p>
          <a:p>
            <a:endParaRPr lang="en-GB" dirty="0"/>
          </a:p>
        </p:txBody>
      </p:sp>
      <p:pic>
        <p:nvPicPr>
          <p:cNvPr id="3" name="Picture 2">
            <a:extLst>
              <a:ext uri="{FF2B5EF4-FFF2-40B4-BE49-F238E27FC236}">
                <a16:creationId xmlns:a16="http://schemas.microsoft.com/office/drawing/2014/main" id="{7A9985EE-F362-4942-869E-77018EA13467}"/>
              </a:ext>
            </a:extLst>
          </p:cNvPr>
          <p:cNvPicPr>
            <a:picLocks noChangeAspect="1"/>
          </p:cNvPicPr>
          <p:nvPr/>
        </p:nvPicPr>
        <p:blipFill>
          <a:blip r:embed="rId4"/>
          <a:stretch>
            <a:fillRect/>
          </a:stretch>
        </p:blipFill>
        <p:spPr>
          <a:xfrm>
            <a:off x="9998202" y="4987071"/>
            <a:ext cx="1413000" cy="1746726"/>
          </a:xfrm>
          <a:prstGeom prst="rect">
            <a:avLst/>
          </a:prstGeom>
        </p:spPr>
      </p:pic>
    </p:spTree>
    <p:extLst>
      <p:ext uri="{BB962C8B-B14F-4D97-AF65-F5344CB8AC3E}">
        <p14:creationId xmlns:p14="http://schemas.microsoft.com/office/powerpoint/2010/main" val="34494878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18661"/>
            <a:ext cx="12195461" cy="6820678"/>
          </a:xfrm>
          <a:prstGeom prst="rect">
            <a:avLst/>
          </a:prstGeom>
        </p:spPr>
      </p:pic>
      <p:sp>
        <p:nvSpPr>
          <p:cNvPr id="2" name="Title 1"/>
          <p:cNvSpPr>
            <a:spLocks noGrp="1"/>
          </p:cNvSpPr>
          <p:nvPr>
            <p:ph type="ctrTitle"/>
          </p:nvPr>
        </p:nvSpPr>
        <p:spPr>
          <a:xfrm>
            <a:off x="342900" y="72706"/>
            <a:ext cx="10109200" cy="1055497"/>
          </a:xfrm>
          <a:solidFill>
            <a:srgbClr val="F84426"/>
          </a:solidFill>
        </p:spPr>
        <p:txBody>
          <a:bodyPr>
            <a:noAutofit/>
          </a:bodyPr>
          <a:lstStyle/>
          <a:p>
            <a:pPr algn="ctr"/>
            <a:r>
              <a:rPr lang="en-GB" sz="4000" b="0" i="0" u="none" strike="noStrike" baseline="0" dirty="0">
                <a:solidFill>
                  <a:srgbClr val="000000"/>
                </a:solidFill>
                <a:latin typeface="Calibri" panose="020F0502020204030204" pitchFamily="34" charset="0"/>
              </a:rPr>
              <a:t>Relationships and Sex Education (RSE) in Secondary schools</a:t>
            </a:r>
            <a:r>
              <a:rPr lang="en-GB" sz="2400" b="0" i="0" u="none" strike="noStrike" baseline="0" dirty="0">
                <a:solidFill>
                  <a:srgbClr val="000000"/>
                </a:solidFill>
                <a:latin typeface="Calibri" panose="020F0502020204030204" pitchFamily="34" charset="0"/>
              </a:rPr>
              <a:t>.</a:t>
            </a:r>
            <a:endParaRPr lang="en-GB" sz="4800" dirty="0"/>
          </a:p>
        </p:txBody>
      </p:sp>
      <p:sp>
        <p:nvSpPr>
          <p:cNvPr id="4" name="Rectangle 3"/>
          <p:cNvSpPr/>
          <p:nvPr/>
        </p:nvSpPr>
        <p:spPr>
          <a:xfrm>
            <a:off x="0" y="18661"/>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2" y="2131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F114000-ECF0-4ACF-9864-B711E7D92E38}"/>
              </a:ext>
            </a:extLst>
          </p:cNvPr>
          <p:cNvSpPr txBox="1"/>
          <p:nvPr/>
        </p:nvSpPr>
        <p:spPr>
          <a:xfrm>
            <a:off x="342900" y="1182247"/>
            <a:ext cx="11023600" cy="6124754"/>
          </a:xfrm>
          <a:prstGeom prst="rect">
            <a:avLst/>
          </a:prstGeom>
          <a:noFill/>
        </p:spPr>
        <p:txBody>
          <a:bodyPr wrap="square" rtlCol="0">
            <a:spAutoFit/>
          </a:bodyPr>
          <a:lstStyle/>
          <a:p>
            <a:r>
              <a:rPr lang="en-GB" sz="2400" b="1" dirty="0">
                <a:solidFill>
                  <a:srgbClr val="000000"/>
                </a:solidFill>
                <a:latin typeface="Calibri" panose="020F0502020204030204" pitchFamily="34" charset="0"/>
              </a:rPr>
              <a:t>The aims of </a:t>
            </a:r>
            <a:r>
              <a:rPr lang="en-GB" sz="2400" b="1" dirty="0">
                <a:solidFill>
                  <a:srgbClr val="FF0000"/>
                </a:solidFill>
                <a:latin typeface="Calibri" panose="020F0502020204030204" pitchFamily="34" charset="0"/>
              </a:rPr>
              <a:t>Relationship and Sex Education </a:t>
            </a:r>
            <a:r>
              <a:rPr lang="en-GB" sz="2400" b="1" dirty="0">
                <a:solidFill>
                  <a:srgbClr val="000000"/>
                </a:solidFill>
                <a:latin typeface="Calibri" panose="020F0502020204030204" pitchFamily="34" charset="0"/>
              </a:rPr>
              <a:t>is to give young people the information needed to develop healthy, nurturing relationship of all kinds, not just intimate relationships.</a:t>
            </a:r>
          </a:p>
          <a:p>
            <a:endParaRPr lang="en-GB" sz="2400" b="1" i="0" u="none" strike="noStrike" baseline="0" dirty="0">
              <a:solidFill>
                <a:srgbClr val="000000"/>
              </a:solidFill>
              <a:latin typeface="Calibri" panose="020F0502020204030204" pitchFamily="34" charset="0"/>
            </a:endParaRPr>
          </a:p>
          <a:p>
            <a:r>
              <a:rPr lang="en-GB" sz="2400" b="1" dirty="0">
                <a:solidFill>
                  <a:srgbClr val="FF0000"/>
                </a:solidFill>
                <a:latin typeface="Calibri" panose="020F0502020204030204" pitchFamily="34" charset="0"/>
              </a:rPr>
              <a:t>Effective Relationships and Sex Education does not encourage early sexual experimentation</a:t>
            </a:r>
            <a:r>
              <a:rPr lang="en-GB" sz="2400" b="1" dirty="0">
                <a:solidFill>
                  <a:srgbClr val="000000"/>
                </a:solidFill>
                <a:latin typeface="Calibri" panose="020F0502020204030204" pitchFamily="34" charset="0"/>
              </a:rPr>
              <a:t> but teaches young people to understand human sexuality and respect themselves and others.  Knowledge about safe sex and sexual health remains important to ensure young people can make safe, informed and healthy choices as they progress to adult life.  Students should also be given opportunities to understand how healthy relationships can benefit their own mental wellbeing and self respect. </a:t>
            </a:r>
          </a:p>
          <a:p>
            <a:endParaRPr lang="en-GB" sz="2000" b="0" i="0" u="none" strike="noStrike" baseline="0" dirty="0">
              <a:solidFill>
                <a:srgbClr val="000000"/>
              </a:solidFill>
              <a:latin typeface="Calibri" panose="020F0502020204030204" pitchFamily="34" charset="0"/>
            </a:endParaRPr>
          </a:p>
          <a:p>
            <a:r>
              <a:rPr lang="en-GB" sz="2400" dirty="0"/>
              <a:t>RSE in secondary school includes learning around families, respectful relationships including friendships, online and media, being safe, intimate and sexual Relationships including sexual health.</a:t>
            </a:r>
          </a:p>
          <a:p>
            <a:endParaRPr lang="en-GB" dirty="0"/>
          </a:p>
          <a:p>
            <a:endParaRPr lang="en-GB" dirty="0"/>
          </a:p>
        </p:txBody>
      </p:sp>
    </p:spTree>
    <p:extLst>
      <p:ext uri="{BB962C8B-B14F-4D97-AF65-F5344CB8AC3E}">
        <p14:creationId xmlns:p14="http://schemas.microsoft.com/office/powerpoint/2010/main" val="35467215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18661"/>
            <a:ext cx="12195461" cy="6820678"/>
          </a:xfrm>
          <a:prstGeom prst="rect">
            <a:avLst/>
          </a:prstGeom>
        </p:spPr>
      </p:pic>
      <p:sp>
        <p:nvSpPr>
          <p:cNvPr id="2" name="Title 1"/>
          <p:cNvSpPr>
            <a:spLocks noGrp="1"/>
          </p:cNvSpPr>
          <p:nvPr>
            <p:ph type="ctrTitle"/>
          </p:nvPr>
        </p:nvSpPr>
        <p:spPr>
          <a:xfrm>
            <a:off x="342900" y="72706"/>
            <a:ext cx="10109200" cy="1055497"/>
          </a:xfrm>
          <a:solidFill>
            <a:srgbClr val="F84426"/>
          </a:solidFill>
        </p:spPr>
        <p:txBody>
          <a:bodyPr>
            <a:noAutofit/>
          </a:bodyPr>
          <a:lstStyle/>
          <a:p>
            <a:pPr algn="ctr"/>
            <a:r>
              <a:rPr lang="en-GB" sz="4000" b="0" i="0" u="none" strike="noStrike" baseline="0" dirty="0">
                <a:solidFill>
                  <a:srgbClr val="000000"/>
                </a:solidFill>
                <a:latin typeface="Calibri" panose="020F0502020204030204" pitchFamily="34" charset="0"/>
              </a:rPr>
              <a:t>Relationships and Sex Education (RSE) in Secondary schools</a:t>
            </a:r>
            <a:r>
              <a:rPr lang="en-GB" sz="2400" b="0" i="0" u="none" strike="noStrike" baseline="0" dirty="0">
                <a:solidFill>
                  <a:srgbClr val="000000"/>
                </a:solidFill>
                <a:latin typeface="Calibri" panose="020F0502020204030204" pitchFamily="34" charset="0"/>
              </a:rPr>
              <a:t>.</a:t>
            </a:r>
            <a:endParaRPr lang="en-GB" sz="4800" dirty="0"/>
          </a:p>
        </p:txBody>
      </p:sp>
      <p:sp>
        <p:nvSpPr>
          <p:cNvPr id="4" name="Rectangle 3"/>
          <p:cNvSpPr/>
          <p:nvPr/>
        </p:nvSpPr>
        <p:spPr>
          <a:xfrm>
            <a:off x="0" y="18661"/>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2" y="2131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F114000-ECF0-4ACF-9864-B711E7D92E38}"/>
              </a:ext>
            </a:extLst>
          </p:cNvPr>
          <p:cNvSpPr txBox="1"/>
          <p:nvPr/>
        </p:nvSpPr>
        <p:spPr>
          <a:xfrm>
            <a:off x="342900" y="1322646"/>
            <a:ext cx="11023600" cy="4647426"/>
          </a:xfrm>
          <a:prstGeom prst="rect">
            <a:avLst/>
          </a:prstGeom>
          <a:noFill/>
        </p:spPr>
        <p:txBody>
          <a:bodyPr wrap="square" rtlCol="0">
            <a:spAutoFit/>
          </a:bodyPr>
          <a:lstStyle/>
          <a:p>
            <a:r>
              <a:rPr lang="en-GB" sz="2400" dirty="0">
                <a:solidFill>
                  <a:srgbClr val="000000"/>
                </a:solidFill>
                <a:latin typeface="Calibri" panose="020F0502020204030204" pitchFamily="34" charset="0"/>
              </a:rPr>
              <a:t>There should be opportunity for students to learn about the </a:t>
            </a:r>
            <a:r>
              <a:rPr lang="en-GB" sz="2400" dirty="0">
                <a:solidFill>
                  <a:srgbClr val="FF0000"/>
                </a:solidFill>
                <a:latin typeface="Calibri" panose="020F0502020204030204" pitchFamily="34" charset="0"/>
              </a:rPr>
              <a:t>laws surrounding sex, sexuality, sexual health and gender identity</a:t>
            </a:r>
            <a:r>
              <a:rPr lang="en-GB" sz="2400" dirty="0">
                <a:solidFill>
                  <a:srgbClr val="000000"/>
                </a:solidFill>
                <a:latin typeface="Calibri" panose="020F0502020204030204" pitchFamily="34" charset="0"/>
              </a:rPr>
              <a:t> which should be delivered in an age and developmentally appropriate and inclusive way.</a:t>
            </a:r>
          </a:p>
          <a:p>
            <a:endParaRPr lang="en-GB" sz="2400" b="1" i="0" u="none" strike="noStrike" baseline="0" dirty="0">
              <a:solidFill>
                <a:srgbClr val="000000"/>
              </a:solidFill>
              <a:latin typeface="Calibri" panose="020F0502020204030204" pitchFamily="34" charset="0"/>
            </a:endParaRPr>
          </a:p>
          <a:p>
            <a:r>
              <a:rPr lang="en-GB" sz="2400" dirty="0">
                <a:latin typeface="Calibri" panose="020F0502020204030204" pitchFamily="34" charset="0"/>
              </a:rPr>
              <a:t>The laws around a variety of other issue should by considered which include:  </a:t>
            </a:r>
            <a:r>
              <a:rPr lang="en-GB" sz="2400" dirty="0">
                <a:solidFill>
                  <a:srgbClr val="FF0000"/>
                </a:solidFill>
                <a:latin typeface="Calibri" panose="020F0502020204030204" pitchFamily="34" charset="0"/>
              </a:rPr>
              <a:t>marriage, consent, pornography, radicalisation and gangs.</a:t>
            </a:r>
          </a:p>
          <a:p>
            <a:endParaRPr lang="en-GB" sz="2000" b="0" i="0" u="none" strike="noStrike" baseline="0" dirty="0">
              <a:solidFill>
                <a:srgbClr val="000000"/>
              </a:solidFill>
              <a:latin typeface="Calibri" panose="020F0502020204030204" pitchFamily="34" charset="0"/>
            </a:endParaRPr>
          </a:p>
          <a:p>
            <a:r>
              <a:rPr lang="en-GB" sz="2400" dirty="0"/>
              <a:t>There should be also be opportunities to learn about </a:t>
            </a:r>
            <a:r>
              <a:rPr lang="en-GB" sz="2400" dirty="0">
                <a:solidFill>
                  <a:srgbClr val="FF0000"/>
                </a:solidFill>
              </a:rPr>
              <a:t>grooming, sexual exploitation and domestic abuse </a:t>
            </a:r>
            <a:r>
              <a:rPr lang="en-GB" sz="2400" dirty="0"/>
              <a:t>which should include addressing coercive and controlling behaviour.  The physical and emotional damage that can caused by female genital mutilation (FGM) should be addressed.</a:t>
            </a:r>
          </a:p>
          <a:p>
            <a:endParaRPr lang="en-GB" dirty="0"/>
          </a:p>
          <a:p>
            <a:endParaRPr lang="en-GB" dirty="0"/>
          </a:p>
        </p:txBody>
      </p:sp>
    </p:spTree>
    <p:extLst>
      <p:ext uri="{BB962C8B-B14F-4D97-AF65-F5344CB8AC3E}">
        <p14:creationId xmlns:p14="http://schemas.microsoft.com/office/powerpoint/2010/main" val="26947346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18661"/>
            <a:ext cx="12195461" cy="6820678"/>
          </a:xfrm>
          <a:prstGeom prst="rect">
            <a:avLst/>
          </a:prstGeom>
        </p:spPr>
      </p:pic>
      <p:sp>
        <p:nvSpPr>
          <p:cNvPr id="2" name="Title 1"/>
          <p:cNvSpPr>
            <a:spLocks noGrp="1"/>
          </p:cNvSpPr>
          <p:nvPr>
            <p:ph type="ctrTitle"/>
          </p:nvPr>
        </p:nvSpPr>
        <p:spPr>
          <a:xfrm>
            <a:off x="342900" y="72706"/>
            <a:ext cx="10109200" cy="1244366"/>
          </a:xfrm>
          <a:solidFill>
            <a:srgbClr val="F84426"/>
          </a:solidFill>
        </p:spPr>
        <p:txBody>
          <a:bodyPr>
            <a:noAutofit/>
          </a:bodyPr>
          <a:lstStyle/>
          <a:p>
            <a:pPr algn="ctr"/>
            <a:r>
              <a:rPr lang="en-GB" sz="4000" b="0" i="0" u="none" strike="noStrike" baseline="0" dirty="0">
                <a:solidFill>
                  <a:srgbClr val="000000"/>
                </a:solidFill>
                <a:latin typeface="Calibri" panose="020F0502020204030204" pitchFamily="34" charset="0"/>
              </a:rPr>
              <a:t>Physical health and mental wellbeing in Secondar</a:t>
            </a:r>
            <a:r>
              <a:rPr lang="en-GB" sz="4000" dirty="0">
                <a:solidFill>
                  <a:srgbClr val="000000"/>
                </a:solidFill>
                <a:latin typeface="Calibri" panose="020F0502020204030204" pitchFamily="34" charset="0"/>
              </a:rPr>
              <a:t>y Schools</a:t>
            </a:r>
            <a:r>
              <a:rPr lang="en-GB" sz="4000" b="0" i="0" u="none" strike="noStrike" baseline="0" dirty="0">
                <a:solidFill>
                  <a:srgbClr val="000000"/>
                </a:solidFill>
                <a:latin typeface="Calibri" panose="020F0502020204030204" pitchFamily="34" charset="0"/>
              </a:rPr>
              <a:t> </a:t>
            </a:r>
            <a:endParaRPr lang="en-GB" sz="4800" dirty="0"/>
          </a:p>
        </p:txBody>
      </p:sp>
      <p:sp>
        <p:nvSpPr>
          <p:cNvPr id="4" name="Rectangle 3"/>
          <p:cNvSpPr/>
          <p:nvPr/>
        </p:nvSpPr>
        <p:spPr>
          <a:xfrm>
            <a:off x="0" y="18661"/>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2" y="2131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F114000-ECF0-4ACF-9864-B711E7D92E38}"/>
              </a:ext>
            </a:extLst>
          </p:cNvPr>
          <p:cNvSpPr txBox="1"/>
          <p:nvPr/>
        </p:nvSpPr>
        <p:spPr>
          <a:xfrm>
            <a:off x="342900" y="1182247"/>
            <a:ext cx="11023600" cy="3693319"/>
          </a:xfrm>
          <a:prstGeom prst="rect">
            <a:avLst/>
          </a:prstGeom>
          <a:noFill/>
        </p:spPr>
        <p:txBody>
          <a:bodyPr wrap="square" rtlCol="0">
            <a:spAutoFit/>
          </a:bodyPr>
          <a:lstStyle/>
          <a:p>
            <a:pPr algn="l"/>
            <a:endParaRPr lang="en-GB" sz="1800" b="0" i="0" u="none" strike="noStrike" baseline="0" dirty="0">
              <a:solidFill>
                <a:srgbClr val="000000"/>
              </a:solidFill>
              <a:latin typeface="Calibri" panose="020F0502020204030204" pitchFamily="34" charset="0"/>
            </a:endParaRPr>
          </a:p>
          <a:p>
            <a:pPr marL="342900" indent="-342900">
              <a:buFont typeface="Arial" panose="020B0604020202020204" pitchFamily="34" charset="0"/>
              <a:buChar char="•"/>
            </a:pPr>
            <a:r>
              <a:rPr lang="en-GB" sz="2000" b="0" i="0" u="none" strike="noStrike" baseline="0" dirty="0">
                <a:solidFill>
                  <a:srgbClr val="000000"/>
                </a:solidFill>
              </a:rPr>
              <a:t>Students should be taught to make well informed, positive choices for themselves that seek to support their own health and wellbeing. There should be opportunities for teaching students about problems and challenges, including more serious mental and physical health conditions such as substance and alcohol misuse, with a focus on providing information about effective interventions. Schools may also choose to teach about issues such as eating disorders. </a:t>
            </a:r>
          </a:p>
          <a:p>
            <a:pPr marL="342900" indent="-342900">
              <a:buFont typeface="Arial" panose="020B0604020202020204" pitchFamily="34" charset="0"/>
              <a:buChar char="•"/>
            </a:pPr>
            <a:endParaRPr lang="en-GB" sz="2000" b="0" i="0" u="none" strike="noStrike" baseline="0" dirty="0">
              <a:solidFill>
                <a:srgbClr val="000000"/>
              </a:solidFill>
            </a:endParaRPr>
          </a:p>
          <a:p>
            <a:pPr marL="342900" indent="-342900">
              <a:buFont typeface="Arial" panose="020B0604020202020204" pitchFamily="34" charset="0"/>
              <a:buChar char="•"/>
            </a:pPr>
            <a:r>
              <a:rPr lang="en-GB" sz="2000" b="0" i="0" u="none" strike="noStrike" baseline="0" dirty="0">
                <a:solidFill>
                  <a:srgbClr val="000000"/>
                </a:solidFill>
              </a:rPr>
              <a:t>Teachers should also demonstrate awareness of common adverse childhood experiences such as students and influence how they experience these subjects. Students should be taught how to judge when they or someone they know needs support and where they can seek help if needed.</a:t>
            </a:r>
          </a:p>
          <a:p>
            <a:endParaRPr lang="en-GB" dirty="0"/>
          </a:p>
          <a:p>
            <a:endParaRPr lang="en-GB" dirty="0"/>
          </a:p>
        </p:txBody>
      </p:sp>
    </p:spTree>
    <p:extLst>
      <p:ext uri="{BB962C8B-B14F-4D97-AF65-F5344CB8AC3E}">
        <p14:creationId xmlns:p14="http://schemas.microsoft.com/office/powerpoint/2010/main" val="2965504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0"/>
            <a:ext cx="12195461" cy="6820678"/>
          </a:xfrm>
          <a:prstGeom prst="rect">
            <a:avLst/>
          </a:prstGeom>
        </p:spPr>
      </p:pic>
      <p:sp>
        <p:nvSpPr>
          <p:cNvPr id="2" name="Title 1"/>
          <p:cNvSpPr>
            <a:spLocks noGrp="1"/>
          </p:cNvSpPr>
          <p:nvPr>
            <p:ph type="ctrTitle"/>
          </p:nvPr>
        </p:nvSpPr>
        <p:spPr>
          <a:xfrm>
            <a:off x="355600" y="380441"/>
            <a:ext cx="10109200" cy="1055497"/>
          </a:xfrm>
          <a:solidFill>
            <a:srgbClr val="F84426"/>
          </a:solidFill>
        </p:spPr>
        <p:txBody>
          <a:bodyPr>
            <a:noAutofit/>
          </a:bodyPr>
          <a:lstStyle/>
          <a:p>
            <a:pPr algn="ctr"/>
            <a:r>
              <a:rPr lang="en-GB" sz="3600" b="0" i="0" u="none" strike="noStrike" baseline="0" dirty="0">
                <a:solidFill>
                  <a:srgbClr val="000000"/>
                </a:solidFill>
                <a:latin typeface="Calibri" panose="020F0502020204030204" pitchFamily="34" charset="0"/>
              </a:rPr>
              <a:t>Physical health and mental wellbeing in </a:t>
            </a:r>
            <a:br>
              <a:rPr lang="en-GB" sz="3600" b="0" i="0" u="none" strike="noStrike" baseline="0" dirty="0">
                <a:solidFill>
                  <a:srgbClr val="000000"/>
                </a:solidFill>
                <a:latin typeface="Calibri" panose="020F0502020204030204" pitchFamily="34" charset="0"/>
              </a:rPr>
            </a:br>
            <a:r>
              <a:rPr lang="en-GB" sz="3600" b="0" i="0" u="none" strike="noStrike" baseline="0" dirty="0">
                <a:solidFill>
                  <a:srgbClr val="000000"/>
                </a:solidFill>
                <a:latin typeface="Calibri" panose="020F0502020204030204" pitchFamily="34" charset="0"/>
              </a:rPr>
              <a:t>Secondar</a:t>
            </a:r>
            <a:r>
              <a:rPr lang="en-GB" sz="3600" dirty="0">
                <a:solidFill>
                  <a:srgbClr val="000000"/>
                </a:solidFill>
                <a:latin typeface="Calibri" panose="020F0502020204030204" pitchFamily="34" charset="0"/>
              </a:rPr>
              <a:t>y Schools</a:t>
            </a:r>
            <a:r>
              <a:rPr lang="en-GB" sz="3600" b="0" i="0" u="none" strike="noStrike" baseline="0" dirty="0">
                <a:solidFill>
                  <a:srgbClr val="000000"/>
                </a:solidFill>
                <a:latin typeface="Calibri" panose="020F0502020204030204" pitchFamily="34" charset="0"/>
              </a:rPr>
              <a:t> </a:t>
            </a:r>
            <a:endParaRPr lang="en-GB" sz="4400" dirty="0"/>
          </a:p>
        </p:txBody>
      </p:sp>
      <p:sp>
        <p:nvSpPr>
          <p:cNvPr id="4" name="Rectangle 3"/>
          <p:cNvSpPr/>
          <p:nvPr/>
        </p:nvSpPr>
        <p:spPr>
          <a:xfrm>
            <a:off x="0" y="18661"/>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2" y="2131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Table 9">
            <a:extLst>
              <a:ext uri="{FF2B5EF4-FFF2-40B4-BE49-F238E27FC236}">
                <a16:creationId xmlns:a16="http://schemas.microsoft.com/office/drawing/2014/main" id="{B702A86B-4553-41B6-A331-6565ADE68674}"/>
              </a:ext>
            </a:extLst>
          </p:cNvPr>
          <p:cNvGraphicFramePr>
            <a:graphicFrameLocks noGrp="1"/>
          </p:cNvGraphicFramePr>
          <p:nvPr>
            <p:extLst>
              <p:ext uri="{D42A27DB-BD31-4B8C-83A1-F6EECF244321}">
                <p14:modId xmlns:p14="http://schemas.microsoft.com/office/powerpoint/2010/main" val="2312648798"/>
              </p:ext>
            </p:extLst>
          </p:nvPr>
        </p:nvGraphicFramePr>
        <p:xfrm>
          <a:off x="1816100" y="1902666"/>
          <a:ext cx="8128000" cy="4414520"/>
        </p:xfrm>
        <a:graphic>
          <a:graphicData uri="http://schemas.openxmlformats.org/drawingml/2006/table">
            <a:tbl>
              <a:tblPr firstRow="1" bandRow="1">
                <a:tableStyleId>{21E4AEA4-8DFA-4A89-87EB-49C32662AFE0}</a:tableStyleId>
              </a:tblPr>
              <a:tblGrid>
                <a:gridCol w="4064000">
                  <a:extLst>
                    <a:ext uri="{9D8B030D-6E8A-4147-A177-3AD203B41FA5}">
                      <a16:colId xmlns:a16="http://schemas.microsoft.com/office/drawing/2014/main" val="1980072686"/>
                    </a:ext>
                  </a:extLst>
                </a:gridCol>
                <a:gridCol w="4064000">
                  <a:extLst>
                    <a:ext uri="{9D8B030D-6E8A-4147-A177-3AD203B41FA5}">
                      <a16:colId xmlns:a16="http://schemas.microsoft.com/office/drawing/2014/main" val="503388283"/>
                    </a:ext>
                  </a:extLst>
                </a:gridCol>
              </a:tblGrid>
              <a:tr h="370840">
                <a:tc>
                  <a:txBody>
                    <a:bodyPr/>
                    <a:lstStyle/>
                    <a:p>
                      <a:r>
                        <a:rPr lang="en-GB" sz="1800" u="none" strike="noStrike" baseline="0" dirty="0"/>
                        <a:t>Relationships and Sex Education (Secondary)</a:t>
                      </a:r>
                      <a:endParaRPr lang="en-GB" dirty="0"/>
                    </a:p>
                  </a:txBody>
                  <a:tcPr/>
                </a:tc>
                <a:tc>
                  <a:txBody>
                    <a:bodyPr/>
                    <a:lstStyle/>
                    <a:p>
                      <a:r>
                        <a:rPr lang="en-GB" sz="1800" u="none" strike="noStrike" baseline="0" dirty="0"/>
                        <a:t>Physical Health and Mental Well Being (Secondary)</a:t>
                      </a:r>
                      <a:endParaRPr lang="en-GB" dirty="0"/>
                    </a:p>
                  </a:txBody>
                  <a:tcPr/>
                </a:tc>
                <a:extLst>
                  <a:ext uri="{0D108BD9-81ED-4DB2-BD59-A6C34878D82A}">
                    <a16:rowId xmlns:a16="http://schemas.microsoft.com/office/drawing/2014/main" val="867133307"/>
                  </a:ext>
                </a:extLst>
              </a:tr>
              <a:tr h="370840">
                <a:tc>
                  <a:txBody>
                    <a:bodyPr/>
                    <a:lstStyle/>
                    <a:p>
                      <a:r>
                        <a:rPr lang="en-GB" sz="1800" b="1" u="none" strike="noStrike" baseline="0" dirty="0"/>
                        <a:t>Families</a:t>
                      </a:r>
                      <a:endParaRPr lang="en-GB"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u="none" strike="noStrike" baseline="0" dirty="0"/>
                        <a:t>Mental Wellbeing	</a:t>
                      </a:r>
                    </a:p>
                    <a:p>
                      <a:endParaRPr lang="en-GB" b="1" dirty="0"/>
                    </a:p>
                  </a:txBody>
                  <a:tcPr/>
                </a:tc>
                <a:extLst>
                  <a:ext uri="{0D108BD9-81ED-4DB2-BD59-A6C34878D82A}">
                    <a16:rowId xmlns:a16="http://schemas.microsoft.com/office/drawing/2014/main" val="3057317147"/>
                  </a:ext>
                </a:extLst>
              </a:tr>
              <a:tr h="370840">
                <a:tc>
                  <a:txBody>
                    <a:bodyPr/>
                    <a:lstStyle/>
                    <a:p>
                      <a:r>
                        <a:rPr lang="en-GB" sz="1800" b="1" u="none" strike="noStrike" baseline="0" dirty="0"/>
                        <a:t>Respectful Relationships including Friendships</a:t>
                      </a:r>
                      <a:endParaRPr lang="en-GB" b="1" dirty="0"/>
                    </a:p>
                  </a:txBody>
                  <a:tcPr/>
                </a:tc>
                <a:tc>
                  <a:txBody>
                    <a:bodyPr/>
                    <a:lstStyle/>
                    <a:p>
                      <a:r>
                        <a:rPr lang="en-GB" sz="1800" b="1" u="none" strike="noStrike" baseline="0" dirty="0"/>
                        <a:t>Internet Safety and Harms</a:t>
                      </a:r>
                      <a:endParaRPr lang="en-GB" b="1" dirty="0"/>
                    </a:p>
                  </a:txBody>
                  <a:tcPr/>
                </a:tc>
                <a:extLst>
                  <a:ext uri="{0D108BD9-81ED-4DB2-BD59-A6C34878D82A}">
                    <a16:rowId xmlns:a16="http://schemas.microsoft.com/office/drawing/2014/main" val="4197191255"/>
                  </a:ext>
                </a:extLst>
              </a:tr>
              <a:tr h="370840">
                <a:tc>
                  <a:txBody>
                    <a:bodyPr/>
                    <a:lstStyle/>
                    <a:p>
                      <a:r>
                        <a:rPr lang="en-GB" sz="1800" b="1" u="none" strike="noStrike" baseline="0" dirty="0"/>
                        <a:t>Online and Media		</a:t>
                      </a:r>
                      <a:endParaRPr lang="en-GB" b="1" dirty="0"/>
                    </a:p>
                  </a:txBody>
                  <a:tcPr/>
                </a:tc>
                <a:tc>
                  <a:txBody>
                    <a:bodyPr/>
                    <a:lstStyle/>
                    <a:p>
                      <a:r>
                        <a:rPr lang="en-GB" sz="1800" b="1" u="none" strike="noStrike" baseline="0" dirty="0"/>
                        <a:t>Physical Health and Fitness</a:t>
                      </a:r>
                      <a:endParaRPr lang="en-GB" b="1" dirty="0"/>
                    </a:p>
                  </a:txBody>
                  <a:tcPr/>
                </a:tc>
                <a:extLst>
                  <a:ext uri="{0D108BD9-81ED-4DB2-BD59-A6C34878D82A}">
                    <a16:rowId xmlns:a16="http://schemas.microsoft.com/office/drawing/2014/main" val="2650265461"/>
                  </a:ext>
                </a:extLst>
              </a:tr>
              <a:tr h="370840">
                <a:tc>
                  <a:txBody>
                    <a:bodyPr/>
                    <a:lstStyle/>
                    <a:p>
                      <a:r>
                        <a:rPr lang="en-GB" sz="1800" b="1" u="none" strike="noStrike" baseline="0" dirty="0"/>
                        <a:t>Being Safe</a:t>
                      </a:r>
                      <a:endParaRPr lang="en-GB" b="1" dirty="0"/>
                    </a:p>
                  </a:txBody>
                  <a:tcPr/>
                </a:tc>
                <a:tc>
                  <a:txBody>
                    <a:bodyPr/>
                    <a:lstStyle/>
                    <a:p>
                      <a:r>
                        <a:rPr lang="en-GB" sz="1800" b="1" u="none" strike="noStrike" baseline="0" dirty="0"/>
                        <a:t>Healthy Eating</a:t>
                      </a:r>
                      <a:endParaRPr lang="en-GB" b="1" dirty="0"/>
                    </a:p>
                  </a:txBody>
                  <a:tcPr/>
                </a:tc>
                <a:extLst>
                  <a:ext uri="{0D108BD9-81ED-4DB2-BD59-A6C34878D82A}">
                    <a16:rowId xmlns:a16="http://schemas.microsoft.com/office/drawing/2014/main" val="2328955526"/>
                  </a:ext>
                </a:extLst>
              </a:tr>
              <a:tr h="370840">
                <a:tc>
                  <a:txBody>
                    <a:bodyPr/>
                    <a:lstStyle/>
                    <a:p>
                      <a:r>
                        <a:rPr lang="en-GB" sz="1800" b="1" u="none" strike="noStrike" baseline="0" dirty="0"/>
                        <a:t>Intimate and Sexual Relationships including Sexual Health</a:t>
                      </a:r>
                      <a:endParaRPr lang="en-GB"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u="none" strike="noStrike" baseline="0" dirty="0"/>
                        <a:t>Drugs, alcohol and tobacco	</a:t>
                      </a:r>
                    </a:p>
                    <a:p>
                      <a:endParaRPr lang="en-GB" b="1" dirty="0"/>
                    </a:p>
                  </a:txBody>
                  <a:tcPr/>
                </a:tc>
                <a:extLst>
                  <a:ext uri="{0D108BD9-81ED-4DB2-BD59-A6C34878D82A}">
                    <a16:rowId xmlns:a16="http://schemas.microsoft.com/office/drawing/2014/main" val="13308144"/>
                  </a:ext>
                </a:extLst>
              </a:tr>
              <a:tr h="370840">
                <a:tc>
                  <a:txBody>
                    <a:bodyPr/>
                    <a:lstStyle/>
                    <a:p>
                      <a:endParaRPr lang="en-GB" b="1"/>
                    </a:p>
                  </a:txBody>
                  <a:tcPr/>
                </a:tc>
                <a:tc>
                  <a:txBody>
                    <a:bodyPr/>
                    <a:lstStyle/>
                    <a:p>
                      <a:r>
                        <a:rPr lang="en-GB" sz="1800" b="1" u="none" strike="noStrike" baseline="0" dirty="0"/>
                        <a:t>Health and Prevention</a:t>
                      </a:r>
                      <a:endParaRPr lang="en-GB" b="1" dirty="0"/>
                    </a:p>
                  </a:txBody>
                  <a:tcPr/>
                </a:tc>
                <a:extLst>
                  <a:ext uri="{0D108BD9-81ED-4DB2-BD59-A6C34878D82A}">
                    <a16:rowId xmlns:a16="http://schemas.microsoft.com/office/drawing/2014/main" val="291500748"/>
                  </a:ext>
                </a:extLst>
              </a:tr>
              <a:tr h="370840">
                <a:tc>
                  <a:txBody>
                    <a:bodyPr/>
                    <a:lstStyle/>
                    <a:p>
                      <a:endParaRPr lang="en-GB" b="1" dirty="0"/>
                    </a:p>
                  </a:txBody>
                  <a:tcPr/>
                </a:tc>
                <a:tc>
                  <a:txBody>
                    <a:bodyPr/>
                    <a:lstStyle/>
                    <a:p>
                      <a:r>
                        <a:rPr lang="en-GB" sz="1800" b="1" u="none" strike="noStrike" baseline="0" dirty="0"/>
                        <a:t>Basic First Aid</a:t>
                      </a:r>
                      <a:endParaRPr lang="en-GB" b="1" dirty="0"/>
                    </a:p>
                  </a:txBody>
                  <a:tcPr/>
                </a:tc>
                <a:extLst>
                  <a:ext uri="{0D108BD9-81ED-4DB2-BD59-A6C34878D82A}">
                    <a16:rowId xmlns:a16="http://schemas.microsoft.com/office/drawing/2014/main" val="1299396992"/>
                  </a:ext>
                </a:extLst>
              </a:tr>
              <a:tr h="370840">
                <a:tc>
                  <a:txBody>
                    <a:bodyPr/>
                    <a:lstStyle/>
                    <a:p>
                      <a:endParaRPr lang="en-GB" dirty="0"/>
                    </a:p>
                  </a:txBody>
                  <a:tcPr/>
                </a:tc>
                <a:tc>
                  <a:txBody>
                    <a:bodyPr/>
                    <a:lstStyle/>
                    <a:p>
                      <a:r>
                        <a:rPr lang="en-GB" sz="1800" b="1" u="none" strike="noStrike" baseline="0" dirty="0"/>
                        <a:t>Changing Adolescent Body	</a:t>
                      </a:r>
                      <a:endParaRPr lang="en-GB" b="1" dirty="0"/>
                    </a:p>
                  </a:txBody>
                  <a:tcPr/>
                </a:tc>
                <a:extLst>
                  <a:ext uri="{0D108BD9-81ED-4DB2-BD59-A6C34878D82A}">
                    <a16:rowId xmlns:a16="http://schemas.microsoft.com/office/drawing/2014/main" val="2885760264"/>
                  </a:ext>
                </a:extLst>
              </a:tr>
            </a:tbl>
          </a:graphicData>
        </a:graphic>
      </p:graphicFrame>
    </p:spTree>
    <p:extLst>
      <p:ext uri="{BB962C8B-B14F-4D97-AF65-F5344CB8AC3E}">
        <p14:creationId xmlns:p14="http://schemas.microsoft.com/office/powerpoint/2010/main" val="2867242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18661"/>
            <a:ext cx="12195461" cy="6820678"/>
          </a:xfrm>
          <a:prstGeom prst="rect">
            <a:avLst/>
          </a:prstGeom>
        </p:spPr>
      </p:pic>
      <p:sp>
        <p:nvSpPr>
          <p:cNvPr id="2" name="Title 1"/>
          <p:cNvSpPr>
            <a:spLocks noGrp="1"/>
          </p:cNvSpPr>
          <p:nvPr>
            <p:ph type="ctrTitle"/>
          </p:nvPr>
        </p:nvSpPr>
        <p:spPr>
          <a:xfrm>
            <a:off x="342900" y="72706"/>
            <a:ext cx="10109200" cy="1055497"/>
          </a:xfrm>
          <a:solidFill>
            <a:srgbClr val="F84426"/>
          </a:solidFill>
        </p:spPr>
        <p:txBody>
          <a:bodyPr>
            <a:noAutofit/>
          </a:bodyPr>
          <a:lstStyle/>
          <a:p>
            <a:pPr algn="ctr"/>
            <a:r>
              <a:rPr lang="en-GB" sz="3600" b="0" i="0" u="none" strike="noStrike" baseline="0" dirty="0">
                <a:solidFill>
                  <a:srgbClr val="000000"/>
                </a:solidFill>
                <a:latin typeface="Calibri" panose="020F0502020204030204" pitchFamily="34" charset="0"/>
              </a:rPr>
              <a:t>SRE integrated into Fulston Manor </a:t>
            </a:r>
            <a:br>
              <a:rPr lang="en-GB" sz="3600" b="0" i="0" u="none" strike="noStrike" baseline="0" dirty="0">
                <a:solidFill>
                  <a:srgbClr val="000000"/>
                </a:solidFill>
                <a:latin typeface="Calibri" panose="020F0502020204030204" pitchFamily="34" charset="0"/>
              </a:rPr>
            </a:br>
            <a:r>
              <a:rPr lang="en-GB" sz="3600" b="0" i="0" u="none" strike="noStrike" baseline="0" dirty="0">
                <a:solidFill>
                  <a:srgbClr val="000000"/>
                </a:solidFill>
                <a:latin typeface="Calibri" panose="020F0502020204030204" pitchFamily="34" charset="0"/>
              </a:rPr>
              <a:t>PDC  Curriculum </a:t>
            </a:r>
            <a:endParaRPr lang="en-GB" sz="4400" dirty="0"/>
          </a:p>
        </p:txBody>
      </p:sp>
      <p:sp>
        <p:nvSpPr>
          <p:cNvPr id="4" name="Rectangle 3"/>
          <p:cNvSpPr/>
          <p:nvPr/>
        </p:nvSpPr>
        <p:spPr>
          <a:xfrm>
            <a:off x="0" y="18661"/>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2" y="2131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F114000-ECF0-4ACF-9864-B711E7D92E38}"/>
              </a:ext>
            </a:extLst>
          </p:cNvPr>
          <p:cNvSpPr txBox="1"/>
          <p:nvPr/>
        </p:nvSpPr>
        <p:spPr>
          <a:xfrm>
            <a:off x="342900" y="1182247"/>
            <a:ext cx="11023600" cy="4801314"/>
          </a:xfrm>
          <a:prstGeom prst="rect">
            <a:avLst/>
          </a:prstGeom>
          <a:noFill/>
        </p:spPr>
        <p:txBody>
          <a:bodyPr wrap="square" rtlCol="0">
            <a:spAutoFit/>
          </a:bodyPr>
          <a:lstStyle/>
          <a:p>
            <a:pPr algn="l"/>
            <a:endParaRPr lang="en-GB" sz="1800" b="0" i="0" u="none" strike="noStrike" baseline="0" dirty="0">
              <a:solidFill>
                <a:srgbClr val="000000"/>
              </a:solidFill>
              <a:latin typeface="Calibri" panose="020F0502020204030204" pitchFamily="34" charset="0"/>
            </a:endParaRPr>
          </a:p>
          <a:p>
            <a:pPr algn="l"/>
            <a:endParaRPr lang="en-GB" sz="1800" b="0" i="0" u="none" strike="noStrike" baseline="0" dirty="0">
              <a:solidFill>
                <a:srgbClr val="000000"/>
              </a:solidFill>
              <a:latin typeface="Calibri" panose="020F0502020204030204" pitchFamily="34" charset="0"/>
            </a:endParaRPr>
          </a:p>
          <a:p>
            <a:r>
              <a:rPr lang="en-GB" sz="1800" b="0" i="0" u="none" strike="noStrike" baseline="0" dirty="0">
                <a:solidFill>
                  <a:srgbClr val="000000"/>
                </a:solidFill>
                <a:latin typeface="Calibri" panose="020F0502020204030204" pitchFamily="34" charset="0"/>
              </a:rPr>
              <a:t>At Fulston Manor School Relationships and Sex Education will be delivered through the school’s Personal Development Curriculum </a:t>
            </a:r>
            <a:r>
              <a:rPr lang="en-GB" sz="1800" b="1" i="0" u="none" strike="noStrike" baseline="0" dirty="0">
                <a:solidFill>
                  <a:srgbClr val="000000"/>
                </a:solidFill>
                <a:latin typeface="Calibri" panose="020F0502020204030204" pitchFamily="34" charset="0"/>
              </a:rPr>
              <a:t>. </a:t>
            </a:r>
            <a:endParaRPr lang="en-GB" sz="1800" b="0" i="0" u="none" strike="noStrike" baseline="0" dirty="0">
              <a:solidFill>
                <a:srgbClr val="000000"/>
              </a:solidFill>
              <a:latin typeface="Calibri" panose="020F0502020204030204" pitchFamily="34" charset="0"/>
            </a:endParaRPr>
          </a:p>
          <a:p>
            <a:r>
              <a:rPr lang="en-GB" sz="1800" b="0" i="0" u="none" strike="noStrike" baseline="0" dirty="0">
                <a:solidFill>
                  <a:srgbClr val="000000"/>
                </a:solidFill>
                <a:latin typeface="Arial" panose="020B0604020202020204" pitchFamily="34" charset="0"/>
              </a:rPr>
              <a:t>•</a:t>
            </a:r>
            <a:r>
              <a:rPr lang="en-GB" sz="1800" b="0" i="0" u="none" strike="noStrike" baseline="0" dirty="0">
                <a:solidFill>
                  <a:srgbClr val="000000"/>
                </a:solidFill>
                <a:latin typeface="Calibri" panose="020F0502020204030204" pitchFamily="34" charset="0"/>
              </a:rPr>
              <a:t>The </a:t>
            </a:r>
            <a:r>
              <a:rPr lang="en-GB" sz="1800" b="1" i="0" u="none" strike="noStrike" baseline="0" dirty="0">
                <a:solidFill>
                  <a:srgbClr val="000000"/>
                </a:solidFill>
                <a:latin typeface="Calibri" panose="020F0502020204030204" pitchFamily="34" charset="0"/>
              </a:rPr>
              <a:t>Relationships, Relationships and Sex Education and Health Education Statutory Guidance (2019)</a:t>
            </a:r>
            <a:r>
              <a:rPr lang="en-GB" sz="1800" b="0" i="0" u="none" strike="noStrike" baseline="0" dirty="0">
                <a:solidFill>
                  <a:srgbClr val="000000"/>
                </a:solidFill>
                <a:latin typeface="Calibri" panose="020F0502020204030204" pitchFamily="34" charset="0"/>
              </a:rPr>
              <a:t>( alongside Preparation for Adulthood Outcomes –</a:t>
            </a:r>
            <a:r>
              <a:rPr lang="en-GB" sz="1800" b="0" i="0" u="none" strike="noStrike" baseline="0" dirty="0" err="1">
                <a:solidFill>
                  <a:srgbClr val="000000"/>
                </a:solidFill>
                <a:latin typeface="Calibri" panose="020F0502020204030204" pitchFamily="34" charset="0"/>
              </a:rPr>
              <a:t>PfA</a:t>
            </a:r>
            <a:r>
              <a:rPr lang="en-GB" sz="1800" b="0" i="0" u="none" strike="noStrike" baseline="0" dirty="0">
                <a:solidFill>
                  <a:srgbClr val="000000"/>
                </a:solidFill>
                <a:latin typeface="Calibri" panose="020F0502020204030204" pitchFamily="34" charset="0"/>
              </a:rPr>
              <a:t>) was used to develop the content of Get Real Curriculum Strands.</a:t>
            </a:r>
          </a:p>
          <a:p>
            <a:endParaRPr lang="en-GB" sz="1800" b="0" i="0" u="none" strike="noStrike" baseline="0" dirty="0">
              <a:solidFill>
                <a:srgbClr val="000000"/>
              </a:solidFill>
              <a:latin typeface="Calibri" panose="020F0502020204030204" pitchFamily="34" charset="0"/>
            </a:endParaRPr>
          </a:p>
          <a:p>
            <a:r>
              <a:rPr lang="en-GB" sz="1800" b="0" i="0" u="none" strike="noStrike" baseline="0" dirty="0">
                <a:solidFill>
                  <a:srgbClr val="000000"/>
                </a:solidFill>
                <a:latin typeface="Arial" panose="020B0604020202020204" pitchFamily="34" charset="0"/>
              </a:rPr>
              <a:t>•</a:t>
            </a:r>
            <a:r>
              <a:rPr lang="en-GB" sz="1800" b="1" i="0" u="none" strike="noStrike" baseline="0" dirty="0">
                <a:solidFill>
                  <a:srgbClr val="000000"/>
                </a:solidFill>
                <a:latin typeface="Calibri" panose="020F0502020204030204" pitchFamily="34" charset="0"/>
              </a:rPr>
              <a:t>All Schools must have regard to the Statutory Guidance and where they depart from those parts which state what schools should or should not teach, they will need to have good reasons for doing so.</a:t>
            </a:r>
          </a:p>
          <a:p>
            <a:endParaRPr lang="en-GB" sz="1800" b="0" i="0" u="none" strike="noStrike" baseline="0" dirty="0">
              <a:solidFill>
                <a:srgbClr val="000000"/>
              </a:solidFill>
              <a:latin typeface="Calibri" panose="020F0502020204030204" pitchFamily="34" charset="0"/>
            </a:endParaRPr>
          </a:p>
          <a:p>
            <a:r>
              <a:rPr lang="en-GB" sz="1800" b="0" i="0" u="none" strike="noStrike" baseline="0" dirty="0">
                <a:solidFill>
                  <a:srgbClr val="000000"/>
                </a:solidFill>
                <a:latin typeface="Arial" panose="020B0604020202020204" pitchFamily="34" charset="0"/>
              </a:rPr>
              <a:t>•</a:t>
            </a:r>
            <a:r>
              <a:rPr lang="en-GB" sz="1800" b="0" i="0" u="none" strike="noStrike" baseline="0" dirty="0">
                <a:solidFill>
                  <a:srgbClr val="000000"/>
                </a:solidFill>
                <a:latin typeface="Calibri" panose="020F0502020204030204" pitchFamily="34" charset="0"/>
              </a:rPr>
              <a:t>At Fulston Manor School RSE curriculum content and outcomes are embedded in the following identified curriculum strands:</a:t>
            </a:r>
          </a:p>
          <a:p>
            <a:r>
              <a:rPr lang="en-GB" sz="1800" b="0" i="0" u="none" strike="noStrike" baseline="0" dirty="0">
                <a:solidFill>
                  <a:srgbClr val="000000"/>
                </a:solidFill>
                <a:latin typeface="Arial" panose="020B0604020202020204" pitchFamily="34" charset="0"/>
              </a:rPr>
              <a:t>•</a:t>
            </a:r>
            <a:r>
              <a:rPr lang="en-GB" sz="1800" b="1" i="0" u="none" strike="noStrike" baseline="0" dirty="0">
                <a:solidFill>
                  <a:srgbClr val="000000"/>
                </a:solidFill>
                <a:latin typeface="Calibri" panose="020F0502020204030204" pitchFamily="34" charset="0"/>
              </a:rPr>
              <a:t>Physical Development and Wellbeing, </a:t>
            </a:r>
            <a:endParaRPr lang="en-GB" sz="1800" b="0" i="0" u="none" strike="noStrike" baseline="0" dirty="0">
              <a:solidFill>
                <a:srgbClr val="000000"/>
              </a:solidFill>
              <a:latin typeface="Calibri" panose="020F0502020204030204" pitchFamily="34" charset="0"/>
            </a:endParaRPr>
          </a:p>
          <a:p>
            <a:r>
              <a:rPr lang="en-GB" sz="1800" b="0" i="0" u="none" strike="noStrike" baseline="0" dirty="0">
                <a:solidFill>
                  <a:srgbClr val="000000"/>
                </a:solidFill>
                <a:latin typeface="Arial" panose="020B0604020202020204" pitchFamily="34" charset="0"/>
              </a:rPr>
              <a:t>•</a:t>
            </a:r>
            <a:r>
              <a:rPr lang="en-GB" sz="1800" b="1" i="0" u="none" strike="noStrike" baseline="0" dirty="0">
                <a:solidFill>
                  <a:srgbClr val="000000"/>
                </a:solidFill>
                <a:latin typeface="Calibri" panose="020F0502020204030204" pitchFamily="34" charset="0"/>
              </a:rPr>
              <a:t>Social  and Emotional Development and Wellbeing, </a:t>
            </a:r>
            <a:endParaRPr lang="en-GB" sz="1800" b="0" i="0" u="none" strike="noStrike" baseline="0" dirty="0">
              <a:solidFill>
                <a:srgbClr val="000000"/>
              </a:solidFill>
              <a:latin typeface="Calibri" panose="020F0502020204030204" pitchFamily="34" charset="0"/>
            </a:endParaRPr>
          </a:p>
          <a:p>
            <a:r>
              <a:rPr lang="en-GB" sz="1800" b="0" i="0" u="none" strike="noStrike" baseline="0" dirty="0">
                <a:solidFill>
                  <a:srgbClr val="000000"/>
                </a:solidFill>
                <a:latin typeface="Arial" panose="020B0604020202020204" pitchFamily="34" charset="0"/>
              </a:rPr>
              <a:t>•</a:t>
            </a:r>
            <a:r>
              <a:rPr lang="en-GB" sz="1800" b="1" i="0" u="none" strike="noStrike" baseline="0" dirty="0">
                <a:solidFill>
                  <a:srgbClr val="000000"/>
                </a:solidFill>
                <a:latin typeface="Calibri" panose="020F0502020204030204" pitchFamily="34" charset="0"/>
              </a:rPr>
              <a:t>RSE Curriculum Content is spread across a sequence of milestones </a:t>
            </a:r>
            <a:r>
              <a:rPr lang="en-GB" sz="1800" b="0" i="0" u="none" strike="noStrike" baseline="0" dirty="0">
                <a:solidFill>
                  <a:srgbClr val="000000"/>
                </a:solidFill>
                <a:latin typeface="Calibri" panose="020F0502020204030204" pitchFamily="34" charset="0"/>
              </a:rPr>
              <a:t>and will be taught by the school teachers and where appropriate outside visitors and professionals. </a:t>
            </a:r>
            <a:endParaRPr lang="en-GB" dirty="0"/>
          </a:p>
          <a:p>
            <a:endParaRPr lang="en-GB" dirty="0"/>
          </a:p>
        </p:txBody>
      </p:sp>
    </p:spTree>
    <p:extLst>
      <p:ext uri="{BB962C8B-B14F-4D97-AF65-F5344CB8AC3E}">
        <p14:creationId xmlns:p14="http://schemas.microsoft.com/office/powerpoint/2010/main" val="21786522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18661"/>
            <a:ext cx="12195461" cy="6820678"/>
          </a:xfrm>
          <a:prstGeom prst="rect">
            <a:avLst/>
          </a:prstGeom>
        </p:spPr>
      </p:pic>
      <p:sp>
        <p:nvSpPr>
          <p:cNvPr id="2" name="Title 1"/>
          <p:cNvSpPr>
            <a:spLocks noGrp="1"/>
          </p:cNvSpPr>
          <p:nvPr>
            <p:ph type="ctrTitle"/>
          </p:nvPr>
        </p:nvSpPr>
        <p:spPr>
          <a:xfrm>
            <a:off x="342900" y="272953"/>
            <a:ext cx="10109200" cy="801733"/>
          </a:xfrm>
          <a:solidFill>
            <a:srgbClr val="F84426"/>
          </a:solidFill>
        </p:spPr>
        <p:txBody>
          <a:bodyPr>
            <a:noAutofit/>
          </a:bodyPr>
          <a:lstStyle/>
          <a:p>
            <a:pPr algn="ctr"/>
            <a:r>
              <a:rPr lang="en-GB" sz="4000" b="0" i="0" u="none" strike="noStrike" baseline="0" dirty="0">
                <a:solidFill>
                  <a:srgbClr val="000000"/>
                </a:solidFill>
                <a:latin typeface="Calibri" panose="020F0502020204030204" pitchFamily="34" charset="0"/>
              </a:rPr>
              <a:t>Whole School Approach </a:t>
            </a:r>
            <a:endParaRPr lang="en-GB" sz="4800" dirty="0"/>
          </a:p>
        </p:txBody>
      </p:sp>
      <p:sp>
        <p:nvSpPr>
          <p:cNvPr id="4" name="Rectangle 3"/>
          <p:cNvSpPr/>
          <p:nvPr/>
        </p:nvSpPr>
        <p:spPr>
          <a:xfrm>
            <a:off x="0" y="18661"/>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2" y="2131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F114000-ECF0-4ACF-9864-B711E7D92E38}"/>
              </a:ext>
            </a:extLst>
          </p:cNvPr>
          <p:cNvSpPr txBox="1"/>
          <p:nvPr/>
        </p:nvSpPr>
        <p:spPr>
          <a:xfrm>
            <a:off x="342900" y="1182247"/>
            <a:ext cx="11023600" cy="5170646"/>
          </a:xfrm>
          <a:prstGeom prst="rect">
            <a:avLst/>
          </a:prstGeom>
          <a:noFill/>
        </p:spPr>
        <p:txBody>
          <a:bodyPr wrap="square" rtlCol="0">
            <a:spAutoFit/>
          </a:bodyPr>
          <a:lstStyle/>
          <a:p>
            <a:pPr algn="l"/>
            <a:endParaRPr lang="en-GB" sz="1800" b="0" i="0" u="none" strike="noStrike" baseline="0" dirty="0">
              <a:solidFill>
                <a:srgbClr val="000000"/>
              </a:solidFill>
              <a:latin typeface="Calibri" panose="020F0502020204030204" pitchFamily="34" charset="0"/>
            </a:endParaRPr>
          </a:p>
          <a:p>
            <a:pPr algn="l"/>
            <a:endParaRPr lang="en-GB" sz="1800" b="0" i="0" u="none" strike="noStrike" baseline="0" dirty="0">
              <a:solidFill>
                <a:srgbClr val="000000"/>
              </a:solidFill>
              <a:latin typeface="Calibri" panose="020F0502020204030204" pitchFamily="34" charset="0"/>
            </a:endParaRPr>
          </a:p>
          <a:p>
            <a:r>
              <a:rPr lang="en-GB" sz="2400" b="0" i="0" u="none" strike="noStrike" baseline="0" dirty="0">
                <a:solidFill>
                  <a:srgbClr val="000000"/>
                </a:solidFill>
                <a:latin typeface="Calibri" panose="020F0502020204030204" pitchFamily="34" charset="0"/>
              </a:rPr>
              <a:t>All of these subjects should be and are set in the context of a wider whole school approach to supporting students to be safe, happy and prepared for life beyond school.</a:t>
            </a:r>
          </a:p>
          <a:p>
            <a:endParaRPr lang="en-GB" sz="2400" dirty="0">
              <a:solidFill>
                <a:srgbClr val="000000"/>
              </a:solidFill>
              <a:latin typeface="Calibri" panose="020F0502020204030204" pitchFamily="34" charset="0"/>
            </a:endParaRPr>
          </a:p>
          <a:p>
            <a:r>
              <a:rPr lang="en-GB" sz="2400" dirty="0">
                <a:solidFill>
                  <a:srgbClr val="000000"/>
                </a:solidFill>
                <a:latin typeface="Calibri" panose="020F0502020204030204" pitchFamily="34" charset="0"/>
              </a:rPr>
              <a:t>For example, the curriculum on relationship and sex should complement, and be supported by, the school’s wider policies on behaviour, inclusion, respect for equality and diversity, bullying and safeguarding.</a:t>
            </a:r>
          </a:p>
          <a:p>
            <a:endParaRPr lang="en-GB" sz="2400" dirty="0">
              <a:solidFill>
                <a:srgbClr val="000000"/>
              </a:solidFill>
              <a:latin typeface="Calibri" panose="020F0502020204030204" pitchFamily="34" charset="0"/>
            </a:endParaRPr>
          </a:p>
          <a:p>
            <a:r>
              <a:rPr lang="en-GB" sz="2400" dirty="0">
                <a:solidFill>
                  <a:srgbClr val="000000"/>
                </a:solidFill>
                <a:latin typeface="Calibri" panose="020F0502020204030204" pitchFamily="34" charset="0"/>
              </a:rPr>
              <a:t>At the heart of Relationships Education, Relationships and Sex Education and Health Education, there is a </a:t>
            </a:r>
            <a:r>
              <a:rPr lang="en-GB" sz="2400" dirty="0">
                <a:solidFill>
                  <a:srgbClr val="FF0000"/>
                </a:solidFill>
                <a:latin typeface="Calibri" panose="020F0502020204030204" pitchFamily="34" charset="0"/>
              </a:rPr>
              <a:t>focus on keeping children safe </a:t>
            </a:r>
            <a:r>
              <a:rPr lang="en-GB" sz="2400" dirty="0">
                <a:solidFill>
                  <a:srgbClr val="000000"/>
                </a:solidFill>
                <a:latin typeface="Calibri" panose="020F0502020204030204" pitchFamily="34" charset="0"/>
              </a:rPr>
              <a:t>and the role that school can play in preventative education. </a:t>
            </a:r>
          </a:p>
          <a:p>
            <a:endParaRPr lang="en-GB" dirty="0">
              <a:solidFill>
                <a:srgbClr val="000000"/>
              </a:solidFill>
              <a:latin typeface="Calibri" panose="020F0502020204030204" pitchFamily="34" charset="0"/>
            </a:endParaRPr>
          </a:p>
          <a:p>
            <a:endParaRPr lang="en-GB" dirty="0"/>
          </a:p>
          <a:p>
            <a:endParaRPr lang="en-GB" dirty="0"/>
          </a:p>
        </p:txBody>
      </p:sp>
    </p:spTree>
    <p:extLst>
      <p:ext uri="{BB962C8B-B14F-4D97-AF65-F5344CB8AC3E}">
        <p14:creationId xmlns:p14="http://schemas.microsoft.com/office/powerpoint/2010/main" val="26557478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18661"/>
            <a:ext cx="12195461" cy="6820678"/>
          </a:xfrm>
          <a:prstGeom prst="rect">
            <a:avLst/>
          </a:prstGeom>
        </p:spPr>
      </p:pic>
      <p:sp>
        <p:nvSpPr>
          <p:cNvPr id="2" name="Title 1"/>
          <p:cNvSpPr>
            <a:spLocks noGrp="1"/>
          </p:cNvSpPr>
          <p:nvPr>
            <p:ph type="ctrTitle"/>
          </p:nvPr>
        </p:nvSpPr>
        <p:spPr>
          <a:xfrm>
            <a:off x="342900" y="72706"/>
            <a:ext cx="10109200" cy="1055497"/>
          </a:xfrm>
          <a:solidFill>
            <a:srgbClr val="F84426"/>
          </a:solidFill>
        </p:spPr>
        <p:txBody>
          <a:bodyPr>
            <a:noAutofit/>
          </a:bodyPr>
          <a:lstStyle/>
          <a:p>
            <a:pPr algn="ctr"/>
            <a:r>
              <a:rPr lang="en-GB" sz="4000" b="0" i="0" u="none" strike="noStrike" baseline="0" dirty="0">
                <a:solidFill>
                  <a:srgbClr val="000000"/>
                </a:solidFill>
                <a:latin typeface="Calibri" panose="020F0502020204030204" pitchFamily="34" charset="0"/>
              </a:rPr>
              <a:t>Relationship and Sex Education Draft Policy</a:t>
            </a:r>
            <a:endParaRPr lang="en-GB" sz="4800" dirty="0"/>
          </a:p>
        </p:txBody>
      </p:sp>
      <p:sp>
        <p:nvSpPr>
          <p:cNvPr id="4" name="Rectangle 3"/>
          <p:cNvSpPr/>
          <p:nvPr/>
        </p:nvSpPr>
        <p:spPr>
          <a:xfrm>
            <a:off x="0" y="18661"/>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2" y="2131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F114000-ECF0-4ACF-9864-B711E7D92E38}"/>
              </a:ext>
            </a:extLst>
          </p:cNvPr>
          <p:cNvSpPr txBox="1"/>
          <p:nvPr/>
        </p:nvSpPr>
        <p:spPr>
          <a:xfrm>
            <a:off x="342900" y="1182247"/>
            <a:ext cx="11023600" cy="4247317"/>
          </a:xfrm>
          <a:prstGeom prst="rect">
            <a:avLst/>
          </a:prstGeom>
          <a:noFill/>
        </p:spPr>
        <p:txBody>
          <a:bodyPr wrap="square" rtlCol="0">
            <a:spAutoFit/>
          </a:bodyPr>
          <a:lstStyle/>
          <a:p>
            <a:pPr algn="l"/>
            <a:endParaRPr lang="en-GB" sz="1800" b="0" i="0" u="none" strike="noStrike" baseline="0" dirty="0">
              <a:solidFill>
                <a:srgbClr val="000000"/>
              </a:solidFill>
              <a:latin typeface="Calibri" panose="020F0502020204030204" pitchFamily="34" charset="0"/>
            </a:endParaRPr>
          </a:p>
          <a:p>
            <a:pPr algn="l"/>
            <a:endParaRPr lang="en-GB" sz="1800" b="0" i="0" u="none" strike="noStrike" baseline="0" dirty="0">
              <a:solidFill>
                <a:srgbClr val="000000"/>
              </a:solidFill>
              <a:latin typeface="Calibri" panose="020F0502020204030204" pitchFamily="34" charset="0"/>
            </a:endParaRPr>
          </a:p>
          <a:p>
            <a:r>
              <a:rPr lang="en-GB" sz="1800" b="0" i="0" u="none" strike="noStrike" baseline="0" dirty="0">
                <a:solidFill>
                  <a:srgbClr val="000000"/>
                </a:solidFill>
                <a:latin typeface="Calibri" panose="020F0502020204030204" pitchFamily="34" charset="0"/>
              </a:rPr>
              <a:t>A draft Relationship Sex Education and Personal Development Curriculum Policy has been written to reflect current statutory guidance including Relationships Sex Education curriculum offer.</a:t>
            </a:r>
          </a:p>
          <a:p>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Our Draft RSE policy in line with RSE Guidance 2020 include information on</a:t>
            </a:r>
          </a:p>
          <a:p>
            <a:endParaRPr lang="en-GB" dirty="0">
              <a:solidFill>
                <a:srgbClr val="000000"/>
              </a:solidFill>
              <a:latin typeface="Calibri" panose="020F0502020204030204" pitchFamily="34" charset="0"/>
            </a:endParaRPr>
          </a:p>
          <a:p>
            <a:pPr marL="285750" indent="-285750">
              <a:buFont typeface="Arial" panose="020B0604020202020204" pitchFamily="34" charset="0"/>
              <a:buChar char="•"/>
            </a:pPr>
            <a:r>
              <a:rPr lang="en-GB" dirty="0">
                <a:solidFill>
                  <a:srgbClr val="000000"/>
                </a:solidFill>
                <a:latin typeface="Calibri" panose="020F0502020204030204" pitchFamily="34" charset="0"/>
              </a:rPr>
              <a:t>Aims</a:t>
            </a:r>
          </a:p>
          <a:p>
            <a:pPr marL="285750" indent="-285750">
              <a:buFont typeface="Arial" panose="020B0604020202020204" pitchFamily="34" charset="0"/>
              <a:buChar char="•"/>
            </a:pPr>
            <a:r>
              <a:rPr lang="en-GB" dirty="0">
                <a:solidFill>
                  <a:srgbClr val="000000"/>
                </a:solidFill>
                <a:latin typeface="Calibri" panose="020F0502020204030204" pitchFamily="34" charset="0"/>
              </a:rPr>
              <a:t>Statutory Requirements</a:t>
            </a:r>
          </a:p>
          <a:p>
            <a:pPr marL="285750" indent="-285750">
              <a:buFont typeface="Arial" panose="020B0604020202020204" pitchFamily="34" charset="0"/>
              <a:buChar char="•"/>
            </a:pPr>
            <a:r>
              <a:rPr lang="en-GB" dirty="0">
                <a:solidFill>
                  <a:srgbClr val="000000"/>
                </a:solidFill>
                <a:latin typeface="Calibri" panose="020F0502020204030204" pitchFamily="34" charset="0"/>
              </a:rPr>
              <a:t>Delivery of RSE and PDC</a:t>
            </a:r>
          </a:p>
          <a:p>
            <a:pPr marL="285750" indent="-285750">
              <a:buFont typeface="Arial" panose="020B0604020202020204" pitchFamily="34" charset="0"/>
              <a:buChar char="•"/>
            </a:pPr>
            <a:r>
              <a:rPr lang="en-GB" dirty="0">
                <a:solidFill>
                  <a:srgbClr val="000000"/>
                </a:solidFill>
                <a:latin typeface="Calibri" panose="020F0502020204030204" pitchFamily="34" charset="0"/>
              </a:rPr>
              <a:t>Areas of responsibility</a:t>
            </a:r>
          </a:p>
          <a:p>
            <a:pPr marL="285750" indent="-285750">
              <a:buFont typeface="Arial" panose="020B0604020202020204" pitchFamily="34" charset="0"/>
              <a:buChar char="•"/>
            </a:pPr>
            <a:r>
              <a:rPr lang="en-GB" dirty="0">
                <a:solidFill>
                  <a:srgbClr val="000000"/>
                </a:solidFill>
                <a:latin typeface="Calibri" panose="020F0502020204030204" pitchFamily="34" charset="0"/>
              </a:rPr>
              <a:t>Parents’ right to withdraw</a:t>
            </a:r>
          </a:p>
          <a:p>
            <a:pPr marL="285750" indent="-285750">
              <a:buFont typeface="Arial" panose="020B0604020202020204" pitchFamily="34" charset="0"/>
              <a:buChar char="•"/>
            </a:pPr>
            <a:r>
              <a:rPr lang="en-GB" dirty="0">
                <a:solidFill>
                  <a:srgbClr val="000000"/>
                </a:solidFill>
                <a:latin typeface="Calibri" panose="020F0502020204030204" pitchFamily="34" charset="0"/>
              </a:rPr>
              <a:t>Training of staff</a:t>
            </a:r>
          </a:p>
          <a:p>
            <a:pPr marL="285750" indent="-285750">
              <a:buFont typeface="Arial" panose="020B0604020202020204" pitchFamily="34" charset="0"/>
              <a:buChar char="•"/>
            </a:pPr>
            <a:r>
              <a:rPr lang="en-GB" dirty="0">
                <a:solidFill>
                  <a:srgbClr val="000000"/>
                </a:solidFill>
                <a:latin typeface="Calibri" panose="020F0502020204030204" pitchFamily="34" charset="0"/>
              </a:rPr>
              <a:t>Monitoring arrangements of RSE and PDC</a:t>
            </a:r>
          </a:p>
          <a:p>
            <a:endParaRPr lang="en-GB" dirty="0"/>
          </a:p>
        </p:txBody>
      </p:sp>
    </p:spTree>
    <p:extLst>
      <p:ext uri="{BB962C8B-B14F-4D97-AF65-F5344CB8AC3E}">
        <p14:creationId xmlns:p14="http://schemas.microsoft.com/office/powerpoint/2010/main" val="308110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18661"/>
            <a:ext cx="12195461" cy="6820678"/>
          </a:xfrm>
          <a:prstGeom prst="rect">
            <a:avLst/>
          </a:prstGeom>
        </p:spPr>
      </p:pic>
      <p:sp>
        <p:nvSpPr>
          <p:cNvPr id="2" name="Title 1"/>
          <p:cNvSpPr>
            <a:spLocks noGrp="1"/>
          </p:cNvSpPr>
          <p:nvPr>
            <p:ph type="ctrTitle"/>
          </p:nvPr>
        </p:nvSpPr>
        <p:spPr>
          <a:xfrm>
            <a:off x="342900" y="72706"/>
            <a:ext cx="10109200" cy="1055497"/>
          </a:xfrm>
          <a:solidFill>
            <a:srgbClr val="F84426"/>
          </a:solidFill>
        </p:spPr>
        <p:txBody>
          <a:bodyPr>
            <a:noAutofit/>
          </a:bodyPr>
          <a:lstStyle/>
          <a:p>
            <a:pPr algn="ctr"/>
            <a:r>
              <a:rPr lang="en-GB" sz="4000" b="0" i="0" u="none" strike="noStrike" baseline="0" dirty="0">
                <a:solidFill>
                  <a:srgbClr val="000000"/>
                </a:solidFill>
                <a:latin typeface="Calibri" panose="020F0502020204030204" pitchFamily="34" charset="0"/>
              </a:rPr>
              <a:t>Support for parents and carers</a:t>
            </a:r>
            <a:endParaRPr lang="en-GB" sz="4800" dirty="0"/>
          </a:p>
        </p:txBody>
      </p:sp>
      <p:sp>
        <p:nvSpPr>
          <p:cNvPr id="4" name="Rectangle 3"/>
          <p:cNvSpPr/>
          <p:nvPr/>
        </p:nvSpPr>
        <p:spPr>
          <a:xfrm>
            <a:off x="0" y="18661"/>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2" y="2131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F114000-ECF0-4ACF-9864-B711E7D92E38}"/>
              </a:ext>
            </a:extLst>
          </p:cNvPr>
          <p:cNvSpPr txBox="1"/>
          <p:nvPr/>
        </p:nvSpPr>
        <p:spPr>
          <a:xfrm>
            <a:off x="342900" y="1182247"/>
            <a:ext cx="11023600" cy="3693319"/>
          </a:xfrm>
          <a:prstGeom prst="rect">
            <a:avLst/>
          </a:prstGeom>
          <a:noFill/>
        </p:spPr>
        <p:txBody>
          <a:bodyPr wrap="square" rtlCol="0">
            <a:spAutoFit/>
          </a:bodyPr>
          <a:lstStyle/>
          <a:p>
            <a:pPr algn="l"/>
            <a:endParaRPr lang="en-GB" sz="1800" b="0" i="0" u="none" strike="noStrike" baseline="0" dirty="0">
              <a:solidFill>
                <a:srgbClr val="000000"/>
              </a:solidFill>
              <a:latin typeface="Calibri" panose="020F0502020204030204" pitchFamily="34" charset="0"/>
            </a:endParaRPr>
          </a:p>
          <a:p>
            <a:pPr algn="l"/>
            <a:endParaRPr lang="en-GB" sz="1800" b="0" i="0" u="none" strike="noStrike" baseline="0" dirty="0">
              <a:solidFill>
                <a:srgbClr val="000000"/>
              </a:solidFill>
              <a:latin typeface="Calibri" panose="020F0502020204030204" pitchFamily="34" charset="0"/>
            </a:endParaRPr>
          </a:p>
          <a:p>
            <a:r>
              <a:rPr lang="en-GB" sz="2000" i="0" u="none" strike="noStrike" baseline="0" dirty="0">
                <a:solidFill>
                  <a:srgbClr val="000000"/>
                </a:solidFill>
                <a:latin typeface="Calibri" panose="020F0502020204030204" pitchFamily="34" charset="0"/>
              </a:rPr>
              <a:t>DfE has produced guides for parents of primary and secondary aged children which can be used by schools to communicate how relationships and health education will be taught. The guides provide details of topics that will be covered and information of parent’s rights to withdraw. (DfE, 2019c). </a:t>
            </a:r>
          </a:p>
          <a:p>
            <a:endParaRPr lang="en-GB" sz="2000" i="0" u="none" strike="noStrike" baseline="0" dirty="0">
              <a:solidFill>
                <a:srgbClr val="000000"/>
              </a:solidFill>
              <a:latin typeface="Calibri" panose="020F0502020204030204" pitchFamily="34" charset="0"/>
            </a:endParaRPr>
          </a:p>
          <a:p>
            <a:r>
              <a:rPr lang="en-GB" sz="2000" i="0" u="none" strike="noStrike" baseline="0" dirty="0">
                <a:solidFill>
                  <a:srgbClr val="000000"/>
                </a:solidFill>
                <a:latin typeface="Arial" panose="020B0604020202020204" pitchFamily="34" charset="0"/>
              </a:rPr>
              <a:t>•</a:t>
            </a:r>
            <a:r>
              <a:rPr lang="en-GB" sz="2000" i="0" u="none" strike="noStrike" baseline="0" dirty="0">
                <a:solidFill>
                  <a:srgbClr val="000000"/>
                </a:solidFill>
                <a:latin typeface="Calibri" panose="020F0502020204030204" pitchFamily="34" charset="0"/>
              </a:rPr>
              <a:t>You may access relevant guides following the link below </a:t>
            </a:r>
            <a:r>
              <a:rPr lang="en-GB" sz="2000" i="0" u="none" strike="noStrike" baseline="0" dirty="0">
                <a:solidFill>
                  <a:srgbClr val="000000"/>
                </a:solidFill>
                <a:latin typeface="Calibri" panose="020F0502020204030204" pitchFamily="34" charset="0"/>
                <a:hlinkClick r:id="rId4"/>
              </a:rPr>
              <a:t>https://www.gov.uk/government/publications/relationships-sex-and-health-education-guides-for-schools</a:t>
            </a:r>
            <a:endParaRPr lang="en-GB" sz="2000" i="0" u="none" strike="noStrike" baseline="0" dirty="0">
              <a:solidFill>
                <a:srgbClr val="000000"/>
              </a:solidFill>
              <a:latin typeface="Calibri" panose="020F0502020204030204" pitchFamily="34" charset="0"/>
            </a:endParaRPr>
          </a:p>
          <a:p>
            <a:endParaRPr lang="en-GB" sz="2000" i="0" u="none" strike="noStrike" baseline="0" dirty="0">
              <a:solidFill>
                <a:srgbClr val="000000"/>
              </a:solidFill>
              <a:latin typeface="Calibri" panose="020F0502020204030204" pitchFamily="34" charset="0"/>
            </a:endParaRPr>
          </a:p>
          <a:p>
            <a:pPr algn="l"/>
            <a:r>
              <a:rPr lang="en-GB" sz="2000" i="0" u="none" strike="noStrike" baseline="0" dirty="0">
                <a:solidFill>
                  <a:srgbClr val="000000"/>
                </a:solidFill>
                <a:latin typeface="Arial" panose="020B0604020202020204" pitchFamily="34" charset="0"/>
              </a:rPr>
              <a:t>•</a:t>
            </a:r>
            <a:r>
              <a:rPr lang="en-GB" sz="2000" i="0" u="none" strike="noStrike" baseline="0" dirty="0">
                <a:solidFill>
                  <a:srgbClr val="000000"/>
                </a:solidFill>
                <a:latin typeface="Calibri" panose="020F0502020204030204" pitchFamily="34" charset="0"/>
              </a:rPr>
              <a:t>These are also accessible on the School Website.</a:t>
            </a:r>
            <a:endParaRPr lang="en-GB" sz="1800" b="0" i="0" u="none" strike="noStrike" baseline="0" dirty="0">
              <a:solidFill>
                <a:srgbClr val="000000"/>
              </a:solidFill>
              <a:latin typeface="Calibri" panose="020F0502020204030204" pitchFamily="34" charset="0"/>
            </a:endParaRPr>
          </a:p>
          <a:p>
            <a:endParaRPr lang="en-GB" dirty="0"/>
          </a:p>
        </p:txBody>
      </p:sp>
    </p:spTree>
    <p:extLst>
      <p:ext uri="{BB962C8B-B14F-4D97-AF65-F5344CB8AC3E}">
        <p14:creationId xmlns:p14="http://schemas.microsoft.com/office/powerpoint/2010/main" val="4294804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lum bright="70000" contrast="-70000"/>
            <a:extLst>
              <a:ext uri="{28A0092B-C50C-407E-A947-70E740481C1C}">
                <a14:useLocalDpi xmlns:a14="http://schemas.microsoft.com/office/drawing/2010/main" val="0"/>
              </a:ext>
            </a:extLst>
          </a:blip>
          <a:srcRect t="17619" b="7808"/>
          <a:stretch/>
        </p:blipFill>
        <p:spPr>
          <a:xfrm>
            <a:off x="-3461" y="18661"/>
            <a:ext cx="12195461" cy="6820678"/>
          </a:xfrm>
          <a:prstGeom prst="rect">
            <a:avLst/>
          </a:prstGeom>
        </p:spPr>
      </p:pic>
      <p:sp>
        <p:nvSpPr>
          <p:cNvPr id="2" name="Title 1"/>
          <p:cNvSpPr>
            <a:spLocks noGrp="1"/>
          </p:cNvSpPr>
          <p:nvPr>
            <p:ph type="ctrTitle"/>
          </p:nvPr>
        </p:nvSpPr>
        <p:spPr>
          <a:xfrm>
            <a:off x="342900" y="72706"/>
            <a:ext cx="10109200" cy="1055497"/>
          </a:xfrm>
          <a:solidFill>
            <a:srgbClr val="F84426"/>
          </a:solidFill>
        </p:spPr>
        <p:txBody>
          <a:bodyPr>
            <a:noAutofit/>
          </a:bodyPr>
          <a:lstStyle/>
          <a:p>
            <a:pPr algn="ctr"/>
            <a:r>
              <a:rPr lang="en-GB" sz="4000" b="0" i="0" u="none" strike="noStrike" baseline="0" dirty="0">
                <a:solidFill>
                  <a:srgbClr val="000000"/>
                </a:solidFill>
                <a:latin typeface="Calibri" panose="020F0502020204030204" pitchFamily="34" charset="0"/>
              </a:rPr>
              <a:t>What happens next</a:t>
            </a:r>
            <a:endParaRPr lang="en-GB" sz="4800" dirty="0"/>
          </a:p>
        </p:txBody>
      </p:sp>
      <p:sp>
        <p:nvSpPr>
          <p:cNvPr id="4" name="Rectangle 3"/>
          <p:cNvSpPr/>
          <p:nvPr/>
        </p:nvSpPr>
        <p:spPr>
          <a:xfrm>
            <a:off x="0" y="18661"/>
            <a:ext cx="12192000" cy="6858000"/>
          </a:xfrm>
          <a:prstGeom prst="rect">
            <a:avLst/>
          </a:prstGeom>
          <a:noFill/>
          <a:ln w="101600" cmpd="thickThi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uls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2" y="213104"/>
            <a:ext cx="1199898" cy="132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F114000-ECF0-4ACF-9864-B711E7D92E38}"/>
              </a:ext>
            </a:extLst>
          </p:cNvPr>
          <p:cNvSpPr txBox="1"/>
          <p:nvPr/>
        </p:nvSpPr>
        <p:spPr>
          <a:xfrm>
            <a:off x="342900" y="1182247"/>
            <a:ext cx="11023600" cy="1231106"/>
          </a:xfrm>
          <a:prstGeom prst="rect">
            <a:avLst/>
          </a:prstGeom>
          <a:noFill/>
        </p:spPr>
        <p:txBody>
          <a:bodyPr wrap="square" rtlCol="0">
            <a:spAutoFit/>
          </a:bodyPr>
          <a:lstStyle/>
          <a:p>
            <a:pPr algn="l"/>
            <a:endParaRPr lang="en-GB" sz="1800" b="0" i="0" u="none" strike="noStrike" baseline="0" dirty="0">
              <a:solidFill>
                <a:srgbClr val="000000"/>
              </a:solidFill>
              <a:latin typeface="Calibri" panose="020F0502020204030204" pitchFamily="34" charset="0"/>
            </a:endParaRPr>
          </a:p>
          <a:p>
            <a:pPr algn="l"/>
            <a:endParaRPr lang="en-GB" sz="1800" b="0" i="0" u="none" strike="noStrike" baseline="0" dirty="0">
              <a:solidFill>
                <a:srgbClr val="000000"/>
              </a:solidFill>
              <a:latin typeface="Calibri" panose="020F0502020204030204" pitchFamily="34" charset="0"/>
            </a:endParaRPr>
          </a:p>
          <a:p>
            <a:endParaRPr lang="en-GB" sz="2000" i="0" u="none" strike="noStrike" baseline="0" dirty="0">
              <a:solidFill>
                <a:srgbClr val="000000"/>
              </a:solidFill>
              <a:latin typeface="Calibri" panose="020F0502020204030204" pitchFamily="34" charset="0"/>
            </a:endParaRPr>
          </a:p>
          <a:p>
            <a:endParaRPr lang="en-GB" dirty="0"/>
          </a:p>
        </p:txBody>
      </p:sp>
      <p:sp>
        <p:nvSpPr>
          <p:cNvPr id="3" name="TextBox 2">
            <a:extLst>
              <a:ext uri="{FF2B5EF4-FFF2-40B4-BE49-F238E27FC236}">
                <a16:creationId xmlns:a16="http://schemas.microsoft.com/office/drawing/2014/main" id="{46848A6F-3D34-4211-B21F-89B34CEDB2B2}"/>
              </a:ext>
            </a:extLst>
          </p:cNvPr>
          <p:cNvSpPr txBox="1"/>
          <p:nvPr/>
        </p:nvSpPr>
        <p:spPr>
          <a:xfrm>
            <a:off x="436228" y="1533960"/>
            <a:ext cx="10603684" cy="3693319"/>
          </a:xfrm>
          <a:prstGeom prst="rect">
            <a:avLst/>
          </a:prstGeom>
          <a:noFill/>
        </p:spPr>
        <p:txBody>
          <a:bodyPr wrap="square" rtlCol="0">
            <a:spAutoFit/>
          </a:bodyPr>
          <a:lstStyle/>
          <a:p>
            <a:r>
              <a:rPr lang="en-GB" dirty="0"/>
              <a:t>We will be consulting with Staff, Parents/Carer, Students, Governors in order to inform our draft Relationships and Sex Education and Personal Curriculum Policy.     The consultation period </a:t>
            </a:r>
            <a:r>
              <a:rPr lang="en-GB" dirty="0" err="1"/>
              <a:t>opended</a:t>
            </a:r>
            <a:r>
              <a:rPr lang="en-GB" dirty="0"/>
              <a:t> from Monday 28</a:t>
            </a:r>
            <a:r>
              <a:rPr lang="en-GB" baseline="30000" dirty="0"/>
              <a:t>th</a:t>
            </a:r>
            <a:r>
              <a:rPr lang="en-GB" dirty="0"/>
              <a:t> of June  and closed on Friday 16</a:t>
            </a:r>
            <a:r>
              <a:rPr lang="en-GB" baseline="30000" dirty="0"/>
              <a:t>th</a:t>
            </a:r>
            <a:r>
              <a:rPr lang="en-GB" dirty="0"/>
              <a:t> of July.</a:t>
            </a:r>
          </a:p>
          <a:p>
            <a:endParaRPr lang="en-GB" dirty="0"/>
          </a:p>
          <a:p>
            <a:endParaRPr lang="en-GB" dirty="0"/>
          </a:p>
          <a:p>
            <a:r>
              <a:rPr lang="en-GB" dirty="0"/>
              <a:t>We hope, as parents/carers you have the confidence that we are providing the highest quality education for your children.  As a school community we are committed to working in partnership with parents so your views are appreciated.</a:t>
            </a:r>
          </a:p>
          <a:p>
            <a:endParaRPr lang="en-GB" dirty="0"/>
          </a:p>
          <a:p>
            <a:r>
              <a:rPr lang="en-GB" dirty="0"/>
              <a:t>After the consultation process, teaching staff will begin to design creative lessons plans of which we are carefully considering resources that will safely and subtly address all topic and areas.</a:t>
            </a:r>
          </a:p>
          <a:p>
            <a:endParaRPr lang="en-GB" dirty="0"/>
          </a:p>
          <a:p>
            <a:r>
              <a:rPr lang="en-GB" dirty="0"/>
              <a:t>Thank you for taking the time to read our consultation documentation.</a:t>
            </a:r>
          </a:p>
        </p:txBody>
      </p:sp>
    </p:spTree>
    <p:extLst>
      <p:ext uri="{BB962C8B-B14F-4D97-AF65-F5344CB8AC3E}">
        <p14:creationId xmlns:p14="http://schemas.microsoft.com/office/powerpoint/2010/main" val="2247142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275</TotalTime>
  <Words>1557</Words>
  <Application>Microsoft Office PowerPoint</Application>
  <PresentationFormat>Widescreen</PresentationFormat>
  <Paragraphs>137</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Fulston Manor School Parent Consultation on Relationships and Sex Education  </vt:lpstr>
      <vt:lpstr>Common Principles</vt:lpstr>
      <vt:lpstr>Parent Consultation Session content.</vt:lpstr>
      <vt:lpstr>Why the Curriculum is changing</vt:lpstr>
      <vt:lpstr>Why is Relationships and Sex (RSE) Education in School important?</vt:lpstr>
      <vt:lpstr>Why is Relationships and Sex (RSE) Education in School important?</vt:lpstr>
      <vt:lpstr>Relationships and Sex Education (RSE) in Secondary schools.</vt:lpstr>
      <vt:lpstr>Relationships and Sex Education (RSE) in Secondary schools.</vt:lpstr>
      <vt:lpstr>Physical health and mental wellbeing in Secondary Schools </vt:lpstr>
      <vt:lpstr>Physical health and mental wellbeing in  Secondary Schools </vt:lpstr>
      <vt:lpstr>SRE integrated into Fulston Manor  PDC  Curriculum </vt:lpstr>
      <vt:lpstr>Whole School Approach </vt:lpstr>
      <vt:lpstr>Relationship and Sex Education Draft Policy</vt:lpstr>
      <vt:lpstr>Support for parents and carers</vt:lpstr>
      <vt:lpstr>What happens next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Fulston Manor School Parent Consultation on Relationships and Sex Education</dc:title>
  <dc:creator>K Franks</dc:creator>
  <cp:lastModifiedBy>KFranks</cp:lastModifiedBy>
  <cp:revision>21</cp:revision>
  <dcterms:created xsi:type="dcterms:W3CDTF">2021-06-11T10:29:34Z</dcterms:created>
  <dcterms:modified xsi:type="dcterms:W3CDTF">2022-02-08T13:36:14Z</dcterms:modified>
</cp:coreProperties>
</file>