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7" r:id="rId7"/>
    <p:sldId id="268" r:id="rId8"/>
    <p:sldId id="258" r:id="rId9"/>
    <p:sldId id="259" r:id="rId10"/>
    <p:sldId id="263" r:id="rId11"/>
    <p:sldId id="266" r:id="rId12"/>
    <p:sldId id="264" r:id="rId13"/>
    <p:sldId id="260" r:id="rId14"/>
    <p:sldId id="261" r:id="rId15"/>
    <p:sldId id="265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4" autoAdjust="0"/>
    <p:restoredTop sz="96327"/>
  </p:normalViewPr>
  <p:slideViewPr>
    <p:cSldViewPr snapToGrid="0">
      <p:cViewPr varScale="1">
        <p:scale>
          <a:sx n="128" d="100"/>
          <a:sy n="128" d="100"/>
        </p:scale>
        <p:origin x="5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Pounds" userId="c50c58b1-2bf2-49f4-8011-4c15babe4b38" providerId="ADAL" clId="{83A092C1-88AE-CA44-A5DA-64EB58FFBF0E}"/>
    <pc:docChg chg="delSld">
      <pc:chgData name="JPounds" userId="c50c58b1-2bf2-49f4-8011-4c15babe4b38" providerId="ADAL" clId="{83A092C1-88AE-CA44-A5DA-64EB58FFBF0E}" dt="2023-09-14T08:39:29.679" v="0" actId="2696"/>
      <pc:docMkLst>
        <pc:docMk/>
      </pc:docMkLst>
      <pc:sldChg chg="del">
        <pc:chgData name="JPounds" userId="c50c58b1-2bf2-49f4-8011-4c15babe4b38" providerId="ADAL" clId="{83A092C1-88AE-CA44-A5DA-64EB58FFBF0E}" dt="2023-09-14T08:39:29.679" v="0" actId="2696"/>
        <pc:sldMkLst>
          <pc:docMk/>
          <pc:sldMk cId="3362750262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C099A-64BD-4B78-8933-6FD0DB193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63A20C-B3AD-44C5-84D0-A6675B0390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4C7E5-CB36-46C3-A741-7BAF94564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213235-9F80-40FE-AB04-4ECD0F512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1A0F2-CAEE-43BF-9ED3-698E79CE0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313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B5D99-5495-400F-924A-BCD609CCD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058DE-5DB5-4D4C-B9F4-DF5303B4E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256A2-39A6-4D75-925E-F02783377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31A27-63B2-4BA9-9EA4-0C211488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CA391-B4FB-4013-97F7-068D6EABB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633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53680-BC45-4418-A129-618B15936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B0299E-836E-4425-8E2F-2119077AA3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673091-5C18-4B59-BD6E-4CE6C60CB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5229A-428C-438D-968B-CAB21B4A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69069-03D9-4343-B6F1-84AE52003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864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A77B2-7412-492D-828D-291C12BA8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E51E8-9B53-4D91-B88C-AE4D82CC48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E88586-569E-4020-8531-F1AED609B9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5C3062-4779-4145-872E-353D7FC7D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DF1B4-3FF4-4A73-BF8B-8F75ADF84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D457B-8AFF-4B5C-BC51-9C20B91D6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621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34C17-E583-4CDC-A19D-06AA2D0EF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06C8E-21B7-40F4-BD62-A4926EB35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24E241-4DDC-4245-9826-B42628334A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7F457A-F3F5-462E-A87A-5C1772D55A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45E4FA-3D1A-488A-8F29-0748FF7A92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7C2186-FFDC-4EC0-86D4-A864E11BC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257645-94A4-4A18-AD2A-D6C00A920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38C3FD-876F-4B74-B5D3-EE34798CA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624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64E47-F09C-4254-80F0-3BD2BEB47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D4DF73-B5B9-41B4-9EFE-6FD763CB1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0C926-E884-41B5-A5C8-06632FDCD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65466E-ED08-46D7-839A-5AFBEA8A7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21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E0B82F-DAC8-4D23-AE6F-C94061174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60037D-8243-41F6-8763-D0C7B3900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9103E-3A2D-4651-8473-AE62FFD02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54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D07E2-1F5C-49E9-AC1C-17034FCC3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B1AFE-C23E-4FA1-BD59-D9E2528391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F79227-B2BE-4A87-89AA-EA4ADAE99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504B2-123D-46EF-BD58-3CB51735B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9DAF2C-9A92-4921-943A-68F6EA986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62EEE-D443-499A-B74B-2943B9D8E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41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12DBE-8744-40C1-90EE-7FC4FBE11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B3C613-0592-47AB-B73E-AE3F8ABFAD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A90A5B-8E58-42D1-BF16-F86D9DBEF8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FFF579-7045-404D-8814-C9D9704E8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5257B2-B501-4278-9A32-C62C39BB8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9D765-CD77-484A-850A-EE87BB128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558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D3705-491D-4C01-97C4-1271E5C72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69DEEF-9269-4894-8C57-824114F81A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56046-0FB6-4709-9860-397506550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57156-233C-4E69-A29B-2770EF854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A628F-4107-4C19-8161-409FAA033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881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22ED6B-2466-4061-B43F-E4ED9271D1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31FEC4-FDA5-475A-AC98-0195D95ABD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E8EA88-F50A-48F3-AB43-16CA4E021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00F1A-F78A-45C5-927C-52B6CE9CD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F0D06-C3A9-4DE2-8343-9569F2C1A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99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E86C29-51F3-4131-B371-902EF32C8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EB7D51-6495-49D2-AA36-7C514CAEA9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5A1D2-4156-40C4-8F8D-E71C1FF125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1BD06-18D8-4774-9D89-0CC49DA5C67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B3C10C-BEBA-44A8-8184-C231C306AF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0EE5D-690B-4AD6-9487-5A64E3AB2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97679-9EA5-4CF2-8033-11751A042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9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researchschool.org.uk/greenshaw/news/the-challenge-of-developing-reading-at-secondary-schoo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20EA-7067-4F8F-9A3B-1E308BDCDB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41070"/>
            <a:ext cx="9144000" cy="2387600"/>
          </a:xfrm>
        </p:spPr>
        <p:txBody>
          <a:bodyPr>
            <a:normAutofit/>
          </a:bodyPr>
          <a:lstStyle/>
          <a:p>
            <a:r>
              <a:rPr lang="en-GB" sz="12000" b="1" dirty="0"/>
              <a:t>LITERACY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5F692AB-D79C-461A-B8DB-9C4524E98117}"/>
              </a:ext>
            </a:extLst>
          </p:cNvPr>
          <p:cNvGrpSpPr/>
          <p:nvPr/>
        </p:nvGrpSpPr>
        <p:grpSpPr>
          <a:xfrm>
            <a:off x="2200642" y="416946"/>
            <a:ext cx="7583326" cy="1138886"/>
            <a:chOff x="482338" y="349365"/>
            <a:chExt cx="7583326" cy="113888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79C11C0-ECB8-41F6-BFBB-C3CAACF3A3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381" t="7423" r="79820" b="81306"/>
            <a:stretch/>
          </p:blipFill>
          <p:spPr>
            <a:xfrm>
              <a:off x="482338" y="349365"/>
              <a:ext cx="1041662" cy="113888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9A62F25-734C-49F0-833F-2442DB9CA5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1044" t="7009" r="53067" b="84978"/>
            <a:stretch/>
          </p:blipFill>
          <p:spPr>
            <a:xfrm>
              <a:off x="1523999" y="349365"/>
              <a:ext cx="6541665" cy="1138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754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1"/>
    </mc:Choice>
    <mc:Fallback xmlns="">
      <p:transition spd="slow" advTm="245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291F7-651E-4576-8F85-7CC2E9433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Some facts about literacy</a:t>
            </a:r>
            <a:br>
              <a:rPr lang="en-GB" b="1" dirty="0"/>
            </a:br>
            <a:r>
              <a:rPr lang="en-GB" sz="3600" b="1" dirty="0"/>
              <a:t>From the National Literacy Trust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1092E-3CE2-4F6D-A35E-0EBF4789E26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In 2021</a:t>
            </a:r>
          </a:p>
          <a:p>
            <a:pPr lvl="1"/>
            <a:r>
              <a:rPr lang="en-GB" b="1" dirty="0"/>
              <a:t>51.5% </a:t>
            </a:r>
            <a:r>
              <a:rPr lang="en-GB" dirty="0"/>
              <a:t>of</a:t>
            </a:r>
            <a:r>
              <a:rPr lang="en-GB" b="1" dirty="0"/>
              <a:t> </a:t>
            </a:r>
            <a:r>
              <a:rPr lang="en-GB" dirty="0"/>
              <a:t>children and young people said they enjoyed reading. </a:t>
            </a:r>
          </a:p>
          <a:p>
            <a:pPr lvl="1"/>
            <a:r>
              <a:rPr lang="en-GB" b="1" dirty="0"/>
              <a:t>30.1% </a:t>
            </a:r>
            <a:r>
              <a:rPr lang="en-GB" dirty="0"/>
              <a:t>of children and young people said they read something daily.</a:t>
            </a:r>
          </a:p>
          <a:p>
            <a:pPr lvl="1"/>
            <a:r>
              <a:rPr lang="en-GB" b="1" dirty="0"/>
              <a:t>44.6% </a:t>
            </a:r>
            <a:r>
              <a:rPr lang="en-GB" dirty="0"/>
              <a:t>of children and young people agreed that reading made them feel better. </a:t>
            </a:r>
          </a:p>
          <a:p>
            <a:pPr marL="0" indent="0">
              <a:buNone/>
            </a:pPr>
            <a:r>
              <a:rPr lang="en-GB" b="1" dirty="0"/>
              <a:t>Poor literacy can have lifelong negative impacts</a:t>
            </a:r>
          </a:p>
          <a:p>
            <a:pPr lvl="1"/>
            <a:r>
              <a:rPr lang="en-GB" dirty="0"/>
              <a:t>Not reading at the expected level puts children at an increased risk of experiencing unemployment and poor health as adults.</a:t>
            </a:r>
          </a:p>
          <a:p>
            <a:pPr lvl="1"/>
            <a:r>
              <a:rPr lang="en-GB" dirty="0"/>
              <a:t>Strong reading skills have been shown to improve children’s academic attainment across a range of subjects.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82FBC1A-382A-4A93-AD9C-41CD276E11D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36248" y="2652366"/>
            <a:ext cx="5100324" cy="29324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45B4EC-D6EA-4787-9173-EAC075E01C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6" t="7720" r="94665" b="84185"/>
          <a:stretch/>
        </p:blipFill>
        <p:spPr>
          <a:xfrm>
            <a:off x="8323869" y="226243"/>
            <a:ext cx="1527144" cy="14988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527F3E-659D-436E-9D83-A8197BE7F842}"/>
              </a:ext>
            </a:extLst>
          </p:cNvPr>
          <p:cNvSpPr txBox="1"/>
          <p:nvPr/>
        </p:nvSpPr>
        <p:spPr>
          <a:xfrm>
            <a:off x="6636248" y="2194425"/>
            <a:ext cx="5100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September 2023…</a:t>
            </a:r>
          </a:p>
        </p:txBody>
      </p:sp>
    </p:spTree>
    <p:extLst>
      <p:ext uri="{BB962C8B-B14F-4D97-AF65-F5344CB8AC3E}">
        <p14:creationId xmlns:p14="http://schemas.microsoft.com/office/powerpoint/2010/main" val="396395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96"/>
    </mc:Choice>
    <mc:Fallback xmlns="">
      <p:transition spd="slow" advTm="2829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CE13FE-ADB7-A871-9A71-9DE029A4102A}"/>
              </a:ext>
            </a:extLst>
          </p:cNvPr>
          <p:cNvSpPr txBox="1"/>
          <p:nvPr/>
        </p:nvSpPr>
        <p:spPr>
          <a:xfrm>
            <a:off x="721895" y="501242"/>
            <a:ext cx="10515599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40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Recap of some of the research…</a:t>
            </a:r>
            <a:endParaRPr lang="en-GB" sz="4000" b="1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64312E-B327-6477-3B6D-3D919A003143}"/>
              </a:ext>
            </a:extLst>
          </p:cNvPr>
          <p:cNvSpPr txBox="1"/>
          <p:nvPr/>
        </p:nvSpPr>
        <p:spPr>
          <a:xfrm>
            <a:off x="497306" y="1476648"/>
            <a:ext cx="6096000" cy="4888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rtl="0" fontAlgn="base"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At least 40% lack the vocabulary to access their learning.</a:t>
            </a:r>
            <a:endParaRPr lang="en-GB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rtl="0" fontAlgn="base"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Word gap is increasing between Year 7 and Year 11.</a:t>
            </a:r>
            <a:endParaRPr lang="en-GB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rtl="0" fontAlgn="base"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strong correlation can be made between the number of  words a child comes in contact with, on a daily basis, and the breadth of their vocabulary</a:t>
            </a:r>
            <a:endParaRPr lang="en-GB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rtl="0" fontAlgn="base"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size of a child’s vocabulary is the best predictor of success on future tests.</a:t>
            </a:r>
            <a:endParaRPr lang="en-GB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rtl="0" fontAlgn="base"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Children with poor vocabulary at five are four times more likely to struggle with reading in adulthood &amp; three times more likely to have mental health issues. </a:t>
            </a:r>
            <a:endParaRPr lang="en-GB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rtl="0" fontAlgn="base"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Strong correlation between reading ability and GCSE attainment across the curriculum. </a:t>
            </a:r>
            <a:endParaRPr lang="en-GB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br>
              <a:rPr lang="en-GB" b="0" dirty="0">
                <a:effectLst/>
              </a:rPr>
            </a:br>
            <a:br>
              <a:rPr lang="en-GB" b="0" dirty="0">
                <a:effectLst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524A60-C17B-45EE-FF23-621832F4FF08}"/>
              </a:ext>
            </a:extLst>
          </p:cNvPr>
          <p:cNvSpPr txBox="1"/>
          <p:nvPr/>
        </p:nvSpPr>
        <p:spPr>
          <a:xfrm>
            <a:off x="6368716" y="1468240"/>
            <a:ext cx="6096000" cy="49526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rtl="0">
              <a:spcBef>
                <a:spcPts val="500"/>
              </a:spcBef>
              <a:spcAft>
                <a:spcPts val="0"/>
              </a:spcAft>
            </a:pPr>
            <a:r>
              <a:rPr lang="en-GB" sz="1800" b="1" i="0" u="sng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Impact on pupils</a:t>
            </a:r>
            <a:endParaRPr lang="en-GB" b="1" dirty="0">
              <a:effectLst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i="0" u="none" strike="noStrike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Lower self esteem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Less likely to stay in education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Negative impact on behaviour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More difficulty making friends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Worse school attendance rates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Greater difficulty getting work after leaving school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Difficulty working independently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Difficulty following what is going on in class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Worse results in National Tests (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eg.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SATs, GCSEs, and      Scottish national qualifications)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Slower than expected progress in English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742950" indent="-285750" rtl="0" fontAlgn="base"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Slower than expected progress in other subjects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br>
              <a:rPr lang="en-GB" b="0" dirty="0">
                <a:effectLst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892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96"/>
    </mc:Choice>
    <mc:Fallback xmlns="">
      <p:transition spd="slow" advTm="2829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CE13FE-ADB7-A871-9A71-9DE029A4102A}"/>
              </a:ext>
            </a:extLst>
          </p:cNvPr>
          <p:cNvSpPr txBox="1"/>
          <p:nvPr/>
        </p:nvSpPr>
        <p:spPr>
          <a:xfrm>
            <a:off x="721895" y="501242"/>
            <a:ext cx="10515599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40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Moral Purpose</a:t>
            </a:r>
            <a:endParaRPr lang="en-GB" sz="4000" b="1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D19A10-49FC-1589-CF46-0565335864E0}"/>
              </a:ext>
            </a:extLst>
          </p:cNvPr>
          <p:cNvSpPr txBox="1"/>
          <p:nvPr/>
        </p:nvSpPr>
        <p:spPr>
          <a:xfrm>
            <a:off x="465221" y="1763126"/>
            <a:ext cx="11004884" cy="5424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Developing pupils’ literacy isn’t only about helping them to do better in their exams.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sz="2800" b="0" dirty="0">
              <a:effectLst/>
            </a:endParaRPr>
          </a:p>
          <a:p>
            <a:pPr marL="863600" indent="-457200" rtl="0" fontAlgn="base"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It is also about </a:t>
            </a:r>
            <a:r>
              <a:rPr lang="en-GB" sz="2800" b="1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moral purpose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…literacy levels are strongly associated with a wide range of social, economic and health benefits.</a:t>
            </a:r>
            <a:endParaRPr lang="en-GB" sz="28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marL="863600" indent="-457200" rtl="0" fontAlgn="base"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Improving pupils’ reading is likely to be an investment in their long-term wellbeing and happiness.</a:t>
            </a:r>
            <a:endParaRPr lang="en-GB" sz="2800" b="0" i="0" u="none" strike="noStrike" dirty="0">
              <a:solidFill>
                <a:srgbClr val="000000"/>
              </a:solidFill>
              <a:effectLst/>
              <a:latin typeface="Noto Sans Symbols"/>
            </a:endParaRPr>
          </a:p>
          <a:p>
            <a:pPr marL="457200" rtl="0">
              <a:spcBef>
                <a:spcPts val="500"/>
              </a:spcBef>
              <a:spcAft>
                <a:spcPts val="0"/>
              </a:spcAft>
            </a:pPr>
            <a:br>
              <a:rPr lang="en-GB" sz="2800" b="0" dirty="0">
                <a:effectLst/>
              </a:rPr>
            </a:br>
            <a:r>
              <a:rPr lang="en-GB" sz="2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2"/>
              </a:rPr>
              <a:t>https://researchschool.org.uk/greenshaw/news/the-challenge-of-developing-reading-at-secondary-school</a:t>
            </a:r>
            <a:endParaRPr lang="en-GB" sz="2800" b="0" dirty="0">
              <a:effectLst/>
            </a:endParaRPr>
          </a:p>
          <a:p>
            <a:br>
              <a:rPr lang="en-GB" b="0" dirty="0">
                <a:effectLst/>
              </a:rPr>
            </a:br>
            <a:br>
              <a:rPr lang="en-GB" b="0" dirty="0">
                <a:effectLst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23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96"/>
    </mc:Choice>
    <mc:Fallback xmlns="">
      <p:transition spd="slow" advTm="2829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1092E-3CE2-4F6D-A35E-0EBF4789E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659876"/>
            <a:ext cx="10835326" cy="551708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7200" b="1" dirty="0"/>
              <a:t>35% of year 7 students, last year, joined the school with a reading age below 10.</a:t>
            </a:r>
          </a:p>
          <a:p>
            <a:pPr marL="0" indent="0" algn="ctr">
              <a:buNone/>
            </a:pPr>
            <a:endParaRPr lang="en-GB" sz="4800" b="1" dirty="0"/>
          </a:p>
          <a:p>
            <a:pPr marL="0" indent="0" algn="ctr">
              <a:buNone/>
            </a:pPr>
            <a:r>
              <a:rPr lang="en-GB" sz="4800" b="1" dirty="0"/>
              <a:t>GCSE examination questions are written with a reading age of 15 </a:t>
            </a:r>
            <a:r>
              <a:rPr lang="en-GB" sz="4800" b="1" dirty="0" err="1"/>
              <a:t>yrs</a:t>
            </a:r>
            <a:r>
              <a:rPr lang="en-GB" sz="4800" b="1" dirty="0"/>
              <a:t> &amp; 7 </a:t>
            </a:r>
            <a:r>
              <a:rPr lang="en-GB" sz="4800" b="1" dirty="0" err="1"/>
              <a:t>mths</a:t>
            </a:r>
            <a:r>
              <a:rPr lang="en-GB" sz="4800" b="1" dirty="0"/>
              <a:t> </a:t>
            </a:r>
            <a:r>
              <a:rPr lang="en-GB" sz="4800" b="1"/>
              <a:t>(average).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91108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23"/>
    </mc:Choice>
    <mc:Fallback xmlns="">
      <p:transition spd="slow" advTm="1062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10DE4-C719-473D-9DDC-CA1BCFD36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we try to improve literacy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4B30B32-AC80-46DD-A6F6-150CDBF025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985" t="20182" r="65038" b="70397"/>
          <a:stretch/>
        </p:blipFill>
        <p:spPr>
          <a:xfrm>
            <a:off x="537328" y="2303756"/>
            <a:ext cx="2921236" cy="1551806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E59127-AEBA-48CC-96AE-464D9669904F}"/>
              </a:ext>
            </a:extLst>
          </p:cNvPr>
          <p:cNvSpPr txBox="1">
            <a:spLocks/>
          </p:cNvSpPr>
          <p:nvPr/>
        </p:nvSpPr>
        <p:spPr>
          <a:xfrm>
            <a:off x="3730614" y="1690688"/>
            <a:ext cx="7733121" cy="50470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/>
              <a:t>Accelerated Reader</a:t>
            </a:r>
          </a:p>
          <a:p>
            <a:pPr marL="0" indent="0">
              <a:buNone/>
            </a:pPr>
            <a:r>
              <a:rPr lang="en-GB" sz="3200" dirty="0"/>
              <a:t>Using Accelerated Reader in year 7 and 8 we;</a:t>
            </a:r>
          </a:p>
          <a:p>
            <a:r>
              <a:rPr lang="en-GB" sz="3200" dirty="0"/>
              <a:t>Assess reading ages</a:t>
            </a:r>
          </a:p>
          <a:p>
            <a:r>
              <a:rPr lang="en-GB" sz="3200" dirty="0"/>
              <a:t>Test comprehension</a:t>
            </a:r>
          </a:p>
          <a:p>
            <a:r>
              <a:rPr lang="en-GB" sz="3200" dirty="0"/>
              <a:t>Reward reading</a:t>
            </a:r>
          </a:p>
          <a:p>
            <a:pPr marL="0" indent="0">
              <a:buNone/>
            </a:pPr>
            <a:endParaRPr lang="en-GB" sz="3200" b="1" i="1" dirty="0"/>
          </a:p>
          <a:p>
            <a:pPr marL="0" indent="0">
              <a:buNone/>
            </a:pPr>
            <a:r>
              <a:rPr lang="en-GB" sz="3200" b="1" i="1" dirty="0"/>
              <a:t>Students should always have their AR book with them at school for English and Period 5.</a:t>
            </a:r>
          </a:p>
          <a:p>
            <a:pPr marL="0" indent="0">
              <a:buNone/>
            </a:pPr>
            <a:r>
              <a:rPr lang="en-GB" sz="3200" dirty="0"/>
              <a:t>Students are asked to quiz on 2 or 3 books per half term.</a:t>
            </a:r>
          </a:p>
        </p:txBody>
      </p:sp>
    </p:spTree>
    <p:extLst>
      <p:ext uri="{BB962C8B-B14F-4D97-AF65-F5344CB8AC3E}">
        <p14:creationId xmlns:p14="http://schemas.microsoft.com/office/powerpoint/2010/main" val="147561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4"/>
    </mc:Choice>
    <mc:Fallback xmlns="">
      <p:transition spd="slow" advTm="2546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E59127-AEBA-48CC-96AE-464D9669904F}"/>
              </a:ext>
            </a:extLst>
          </p:cNvPr>
          <p:cNvSpPr txBox="1">
            <a:spLocks/>
          </p:cNvSpPr>
          <p:nvPr/>
        </p:nvSpPr>
        <p:spPr>
          <a:xfrm>
            <a:off x="805696" y="413543"/>
            <a:ext cx="10580608" cy="5840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b="1" dirty="0"/>
              <a:t>Accelerated Reader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CB4A66-6148-3184-7C0C-DE3499040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38" y="1239277"/>
            <a:ext cx="1407679" cy="21897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DE44B0-7925-38F0-1677-DB1C4DCDCD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357" y="2924524"/>
            <a:ext cx="1517419" cy="233449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C90BB9-A133-418E-81A8-C86F6BE704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189" y="4873559"/>
            <a:ext cx="1220380" cy="18775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6EE556-D1BB-687A-CB13-AA7B3C0B29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9079" y="1319235"/>
            <a:ext cx="1371347" cy="21097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3F4B4FF-A399-F50A-A995-2C2356561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2279" y="3249661"/>
            <a:ext cx="1306080" cy="200935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0B5815-47F6-79C2-207C-D10CC3D344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7487" y="4800138"/>
            <a:ext cx="1220380" cy="187750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EBB0CCB-39C5-C953-5167-65E9E7619265}"/>
              </a:ext>
            </a:extLst>
          </p:cNvPr>
          <p:cNvSpPr txBox="1"/>
          <p:nvPr/>
        </p:nvSpPr>
        <p:spPr>
          <a:xfrm>
            <a:off x="166255" y="5478316"/>
            <a:ext cx="2117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Barrington Stoke for dyslexic / reluctant readers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8EFF8E-7FC3-BAA9-26EF-32394604EAFB}"/>
              </a:ext>
            </a:extLst>
          </p:cNvPr>
          <p:cNvSpPr txBox="1"/>
          <p:nvPr/>
        </p:nvSpPr>
        <p:spPr>
          <a:xfrm>
            <a:off x="10007645" y="5350648"/>
            <a:ext cx="2117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Variety of genres and authors for confident readers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796B67-3403-8E9F-37EC-FDE8F6FF8E4A}"/>
              </a:ext>
            </a:extLst>
          </p:cNvPr>
          <p:cNvSpPr txBox="1"/>
          <p:nvPr/>
        </p:nvSpPr>
        <p:spPr>
          <a:xfrm>
            <a:off x="1955783" y="1266045"/>
            <a:ext cx="790357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What reading should your child be doing?</a:t>
            </a:r>
          </a:p>
          <a:p>
            <a:pPr algn="ctr"/>
            <a:r>
              <a:rPr lang="en-GB" sz="2400" dirty="0"/>
              <a:t>We ask that each student aims to read and quiz on 2 or 3 books per term, that suit their ability.</a:t>
            </a:r>
            <a:endParaRPr lang="en-GB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A657681-B32C-51D4-E223-FC531D78C456}"/>
              </a:ext>
            </a:extLst>
          </p:cNvPr>
          <p:cNvSpPr txBox="1"/>
          <p:nvPr/>
        </p:nvSpPr>
        <p:spPr>
          <a:xfrm>
            <a:off x="2734269" y="2745063"/>
            <a:ext cx="66500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Choosing the right book is important, to ensure there is enough challenge, without the book taking too long.</a:t>
            </a:r>
          </a:p>
          <a:p>
            <a:pPr algn="ctr"/>
            <a:r>
              <a:rPr lang="en-GB" sz="2400" dirty="0"/>
              <a:t>We will be working hard during term 1 to help year 7 students find books they will enjoy reading.</a:t>
            </a:r>
          </a:p>
          <a:p>
            <a:endParaRPr lang="en-GB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E2C6F5-C03B-A497-95C0-B0D13E8D037C}"/>
              </a:ext>
            </a:extLst>
          </p:cNvPr>
          <p:cNvSpPr txBox="1"/>
          <p:nvPr/>
        </p:nvSpPr>
        <p:spPr>
          <a:xfrm>
            <a:off x="3634034" y="5053387"/>
            <a:ext cx="4822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you have books at home, you can check if they are AR books at: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</a:rPr>
              <a:t>AR </a:t>
            </a:r>
            <a:r>
              <a:rPr lang="en-GB" sz="2400" b="1" dirty="0" err="1">
                <a:solidFill>
                  <a:srgbClr val="002060"/>
                </a:solidFill>
              </a:rPr>
              <a:t>Bookfinder</a:t>
            </a:r>
            <a:r>
              <a:rPr lang="en-GB" sz="2400" b="1" dirty="0">
                <a:solidFill>
                  <a:srgbClr val="002060"/>
                </a:solidFill>
              </a:rPr>
              <a:t> UK &amp; Ireland</a:t>
            </a:r>
          </a:p>
        </p:txBody>
      </p:sp>
    </p:spTree>
    <p:extLst>
      <p:ext uri="{BB962C8B-B14F-4D97-AF65-F5344CB8AC3E}">
        <p14:creationId xmlns:p14="http://schemas.microsoft.com/office/powerpoint/2010/main" val="174357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4"/>
    </mc:Choice>
    <mc:Fallback xmlns="">
      <p:transition spd="slow" advTm="2546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E59127-AEBA-48CC-96AE-464D9669904F}"/>
              </a:ext>
            </a:extLst>
          </p:cNvPr>
          <p:cNvSpPr txBox="1">
            <a:spLocks/>
          </p:cNvSpPr>
          <p:nvPr/>
        </p:nvSpPr>
        <p:spPr>
          <a:xfrm>
            <a:off x="2993366" y="426438"/>
            <a:ext cx="4702935" cy="5840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b="1" dirty="0"/>
              <a:t>Accelerated Reader</a:t>
            </a:r>
          </a:p>
          <a:p>
            <a:pPr marL="0" indent="0" algn="ctr">
              <a:buNone/>
            </a:pPr>
            <a:r>
              <a:rPr lang="en-GB" b="1" dirty="0"/>
              <a:t>How can I see what my child is doing?</a:t>
            </a:r>
          </a:p>
          <a:p>
            <a:pPr marL="0" indent="0" algn="ctr">
              <a:buNone/>
            </a:pPr>
            <a:endParaRPr lang="en-GB" sz="3600" b="1" dirty="0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B32F115B-1025-B603-1CCA-1D7510E056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73" t="7160" r="57467" b="8699"/>
          <a:stretch/>
        </p:blipFill>
        <p:spPr>
          <a:xfrm>
            <a:off x="203201" y="467698"/>
            <a:ext cx="2835512" cy="53982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CC1D97-3E54-FE9A-1BB6-0879E20F69E2}"/>
              </a:ext>
            </a:extLst>
          </p:cNvPr>
          <p:cNvSpPr txBox="1"/>
          <p:nvPr/>
        </p:nvSpPr>
        <p:spPr>
          <a:xfrm>
            <a:off x="3244208" y="1812482"/>
            <a:ext cx="456423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r>
              <a:rPr lang="en-GB" sz="2400" b="1" dirty="0"/>
              <a:t>Email Alerts </a:t>
            </a:r>
            <a:r>
              <a:rPr lang="en-GB" sz="2400" dirty="0"/>
              <a:t>– If your child logs in to AR at home, at the bottom of the screen is a button  - </a:t>
            </a:r>
            <a:r>
              <a:rPr lang="en-GB" sz="2400" b="1" dirty="0"/>
              <a:t>Get Email Alerts</a:t>
            </a:r>
            <a:r>
              <a:rPr lang="en-GB" sz="2400" dirty="0"/>
              <a:t>.  If you follow this link and complete the form, you will be sent an automated email when your child quizzes on a book.</a:t>
            </a:r>
          </a:p>
          <a:p>
            <a:endParaRPr lang="en-GB" sz="2400" dirty="0"/>
          </a:p>
          <a:p>
            <a:pPr algn="ctr"/>
            <a:endParaRPr lang="en-GB" sz="2800" b="1" dirty="0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91B8BCBF-E1F9-71AA-1BF5-53035A7088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7" t="10636" r="25715" b="23183"/>
          <a:stretch/>
        </p:blipFill>
        <p:spPr bwMode="auto">
          <a:xfrm>
            <a:off x="7790760" y="467698"/>
            <a:ext cx="4164330" cy="29613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390352-F30F-9293-F87D-FF1A69CAA587}"/>
              </a:ext>
            </a:extLst>
          </p:cNvPr>
          <p:cNvSpPr txBox="1"/>
          <p:nvPr/>
        </p:nvSpPr>
        <p:spPr>
          <a:xfrm>
            <a:off x="7901796" y="3429000"/>
            <a:ext cx="39411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HomeConnect</a:t>
            </a:r>
            <a:r>
              <a:rPr lang="en-GB" sz="2400" dirty="0"/>
              <a:t> – In the </a:t>
            </a:r>
            <a:r>
              <a:rPr lang="en-GB" sz="2400" i="1" dirty="0"/>
              <a:t>Parents </a:t>
            </a:r>
            <a:r>
              <a:rPr lang="en-GB" sz="2400" dirty="0"/>
              <a:t> drop down menu on the school website, there is a link to </a:t>
            </a:r>
            <a:r>
              <a:rPr lang="en-GB" sz="2400" b="1" dirty="0"/>
              <a:t>Renaissance </a:t>
            </a:r>
            <a:r>
              <a:rPr lang="en-GB" sz="2400" b="1" dirty="0" err="1"/>
              <a:t>HomeConnect</a:t>
            </a:r>
            <a:r>
              <a:rPr lang="en-GB" sz="2400" b="1" dirty="0"/>
              <a:t> Login.</a:t>
            </a:r>
            <a:r>
              <a:rPr lang="en-GB" sz="2400" dirty="0"/>
              <a:t> Here you can see quizzing data across the year. Use your child’s username and password.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31783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4"/>
    </mc:Choice>
    <mc:Fallback xmlns="">
      <p:transition spd="slow" advTm="2546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E59127-AEBA-48CC-96AE-464D9669904F}"/>
              </a:ext>
            </a:extLst>
          </p:cNvPr>
          <p:cNvSpPr txBox="1">
            <a:spLocks/>
          </p:cNvSpPr>
          <p:nvPr/>
        </p:nvSpPr>
        <p:spPr>
          <a:xfrm>
            <a:off x="805696" y="413543"/>
            <a:ext cx="10580608" cy="5840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b="1" dirty="0"/>
              <a:t>Additional 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2234A5-66F5-C776-2903-33DA35C82A9C}"/>
              </a:ext>
            </a:extLst>
          </p:cNvPr>
          <p:cNvSpPr txBox="1"/>
          <p:nvPr/>
        </p:nvSpPr>
        <p:spPr>
          <a:xfrm>
            <a:off x="1457864" y="1112808"/>
            <a:ext cx="95580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In addition to an AR book, we would encourage students to read as widely as possible.  This may include;</a:t>
            </a:r>
          </a:p>
          <a:p>
            <a:pPr algn="ctr"/>
            <a:r>
              <a:rPr lang="en-GB" sz="3200" b="1" dirty="0"/>
              <a:t>Magazines</a:t>
            </a:r>
          </a:p>
          <a:p>
            <a:pPr algn="ctr"/>
            <a:r>
              <a:rPr lang="en-GB" sz="3200" b="1" dirty="0"/>
              <a:t>Newspapers</a:t>
            </a:r>
          </a:p>
          <a:p>
            <a:pPr algn="ctr"/>
            <a:r>
              <a:rPr lang="en-GB" sz="3200" b="1" dirty="0"/>
              <a:t>Recipes</a:t>
            </a:r>
          </a:p>
          <a:p>
            <a:pPr algn="ctr"/>
            <a:r>
              <a:rPr lang="en-GB" sz="3200" b="1" dirty="0"/>
              <a:t>Comics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C3988D-7F35-D2C7-4A2F-F31E06CD7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369" y="2636302"/>
            <a:ext cx="1642099" cy="21183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C0BB68-FC89-A983-99C6-50073794F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795" y="2284819"/>
            <a:ext cx="1575773" cy="20976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966E95-06F5-228C-D54C-805BA0996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834" y="4528555"/>
            <a:ext cx="1604289" cy="21118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389D95-0B21-E47B-8A91-EB3A6B810CA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409" r="13515"/>
          <a:stretch/>
        </p:blipFill>
        <p:spPr>
          <a:xfrm>
            <a:off x="2901608" y="4273869"/>
            <a:ext cx="1638534" cy="22733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418541-344A-291E-C80B-0C2F16ADEE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2105" y="2254199"/>
            <a:ext cx="1784333" cy="22482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064C5A1-7932-077B-EBC4-8D35FA4B32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1557" y="3547726"/>
            <a:ext cx="1784333" cy="226852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740E687-9D12-CF0B-51C3-7774B922EFB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654" t="6428" r="7580" b="4541"/>
          <a:stretch/>
        </p:blipFill>
        <p:spPr>
          <a:xfrm>
            <a:off x="8367645" y="4430444"/>
            <a:ext cx="1553536" cy="208507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76BF760-EFCB-6025-B162-34E062E4FD16}"/>
              </a:ext>
            </a:extLst>
          </p:cNvPr>
          <p:cNvSpPr txBox="1"/>
          <p:nvPr/>
        </p:nvSpPr>
        <p:spPr>
          <a:xfrm>
            <a:off x="4611997" y="4430444"/>
            <a:ext cx="3355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This will improve vocabulary.</a:t>
            </a:r>
          </a:p>
        </p:txBody>
      </p:sp>
    </p:spTree>
    <p:extLst>
      <p:ext uri="{BB962C8B-B14F-4D97-AF65-F5344CB8AC3E}">
        <p14:creationId xmlns:p14="http://schemas.microsoft.com/office/powerpoint/2010/main" val="359798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4"/>
    </mc:Choice>
    <mc:Fallback xmlns="">
      <p:transition spd="slow" advTm="2546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10DE4-C719-473D-9DDC-CA1BCFD36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886"/>
            <a:ext cx="10515600" cy="932296"/>
          </a:xfrm>
        </p:spPr>
        <p:txBody>
          <a:bodyPr/>
          <a:lstStyle/>
          <a:p>
            <a:r>
              <a:rPr lang="en-GB" b="1" dirty="0"/>
              <a:t>How we try to improve literacy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E59127-AEBA-48CC-96AE-464D9669904F}"/>
              </a:ext>
            </a:extLst>
          </p:cNvPr>
          <p:cNvSpPr txBox="1">
            <a:spLocks/>
          </p:cNvSpPr>
          <p:nvPr/>
        </p:nvSpPr>
        <p:spPr>
          <a:xfrm>
            <a:off x="6289988" y="1472240"/>
            <a:ext cx="3892396" cy="7073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/>
              <a:t>LiteracyPlanet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B62AE0-C7E6-48C5-A6EE-6A71ACAF22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54" t="37108" r="23585" b="26290"/>
          <a:stretch/>
        </p:blipFill>
        <p:spPr>
          <a:xfrm>
            <a:off x="981150" y="1084727"/>
            <a:ext cx="5165888" cy="18288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980A884-25AB-43D8-8125-3633FCAD6F13}"/>
              </a:ext>
            </a:extLst>
          </p:cNvPr>
          <p:cNvSpPr txBox="1">
            <a:spLocks/>
          </p:cNvSpPr>
          <p:nvPr/>
        </p:nvSpPr>
        <p:spPr>
          <a:xfrm>
            <a:off x="838198" y="3169443"/>
            <a:ext cx="10617679" cy="33780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/>
              <a:t>LiteracyPlanet is an interactive programme that helps to improve spelling, grammar and comprehension.</a:t>
            </a:r>
          </a:p>
          <a:p>
            <a:r>
              <a:rPr lang="en-GB" sz="3600" dirty="0"/>
              <a:t>It can be differentiated to suit each child’s reading ability.</a:t>
            </a:r>
          </a:p>
          <a:p>
            <a:r>
              <a:rPr lang="en-GB" sz="3600" dirty="0"/>
              <a:t>Students are currently expected to complete at least 10 missions a fortnight, and this is set as homework.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9406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83"/>
    </mc:Choice>
    <mc:Fallback xmlns="">
      <p:transition spd="slow" advTm="1938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93E3A68-9A45-4C35-86CD-18BCCD973EAB}"/>
              </a:ext>
            </a:extLst>
          </p:cNvPr>
          <p:cNvSpPr txBox="1">
            <a:spLocks/>
          </p:cNvSpPr>
          <p:nvPr/>
        </p:nvSpPr>
        <p:spPr>
          <a:xfrm>
            <a:off x="787160" y="676407"/>
            <a:ext cx="10617679" cy="5267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C27C6D-0D62-95C9-6C4D-588FA519A2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044" b="4402"/>
          <a:stretch/>
        </p:blipFill>
        <p:spPr>
          <a:xfrm>
            <a:off x="258793" y="298377"/>
            <a:ext cx="8648895" cy="43081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F876DC-5075-8766-6F20-39D10D0407F3}"/>
              </a:ext>
            </a:extLst>
          </p:cNvPr>
          <p:cNvSpPr txBox="1"/>
          <p:nvPr/>
        </p:nvSpPr>
        <p:spPr>
          <a:xfrm>
            <a:off x="2984738" y="810883"/>
            <a:ext cx="7695481" cy="55399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b="1" dirty="0"/>
              <a:t>Literacy Planet is designed to challenge students and stretch their vocabulary.</a:t>
            </a:r>
          </a:p>
          <a:p>
            <a:endParaRPr lang="en-GB" dirty="0"/>
          </a:p>
          <a:p>
            <a:r>
              <a:rPr lang="en-GB" sz="3200" dirty="0"/>
              <a:t>For students to gain the most benefit from this, they will need to </a:t>
            </a:r>
            <a:r>
              <a:rPr lang="en-GB" sz="3200" i="1" dirty="0"/>
              <a:t>actively </a:t>
            </a:r>
            <a:r>
              <a:rPr lang="en-GB" sz="3200" dirty="0"/>
              <a:t>engage with the programme.  This means: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Reading comprehension texts thoroughly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Doing practice modules within grammar and spelling missions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Doing 5 missions per week properly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This is the English homework during year 7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4804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7"/>
    </mc:Choice>
    <mc:Fallback xmlns="">
      <p:transition spd="slow" advTm="2108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10DE4-C719-473D-9DDC-CA1BCFD36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886"/>
            <a:ext cx="10515600" cy="932296"/>
          </a:xfrm>
        </p:spPr>
        <p:txBody>
          <a:bodyPr/>
          <a:lstStyle/>
          <a:p>
            <a:r>
              <a:rPr lang="en-GB" b="1" dirty="0"/>
              <a:t>How parents can help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93E3A68-9A45-4C35-86CD-18BCCD973EAB}"/>
              </a:ext>
            </a:extLst>
          </p:cNvPr>
          <p:cNvSpPr txBox="1">
            <a:spLocks/>
          </p:cNvSpPr>
          <p:nvPr/>
        </p:nvSpPr>
        <p:spPr>
          <a:xfrm>
            <a:off x="579406" y="1306136"/>
            <a:ext cx="10617679" cy="5267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/>
              <a:t>Continue to read with and to your child.  If your child does not like reading, being read to is helpful.</a:t>
            </a:r>
          </a:p>
          <a:p>
            <a:r>
              <a:rPr lang="en-GB" sz="3600" dirty="0"/>
              <a:t>Encourage your child to read regularly.</a:t>
            </a:r>
          </a:p>
          <a:p>
            <a:r>
              <a:rPr lang="en-GB" sz="3600" dirty="0"/>
              <a:t>Encourage your child to </a:t>
            </a:r>
            <a:r>
              <a:rPr lang="en-GB" sz="3600" b="1" i="1" dirty="0"/>
              <a:t>actively</a:t>
            </a:r>
            <a:r>
              <a:rPr lang="en-GB" sz="3600" dirty="0"/>
              <a:t> engage with LiteracyPlanet. </a:t>
            </a:r>
          </a:p>
          <a:p>
            <a:pPr marL="457200" lvl="1" indent="0">
              <a:buNone/>
            </a:pPr>
            <a:r>
              <a:rPr lang="en-GB" sz="3200" dirty="0"/>
              <a:t>This may mean:</a:t>
            </a:r>
          </a:p>
          <a:p>
            <a:pPr lvl="1"/>
            <a:r>
              <a:rPr lang="en-GB" sz="2800" dirty="0"/>
              <a:t>looking up the definition of words</a:t>
            </a:r>
            <a:r>
              <a:rPr lang="en-GB" sz="3200" dirty="0"/>
              <a:t>.</a:t>
            </a:r>
          </a:p>
          <a:p>
            <a:pPr lvl="1"/>
            <a:r>
              <a:rPr lang="en-GB" sz="2800" dirty="0"/>
              <a:t>Writing spellings that they are struggling with.</a:t>
            </a:r>
          </a:p>
          <a:p>
            <a:pPr lvl="1"/>
            <a:r>
              <a:rPr lang="en-GB" sz="2800" dirty="0"/>
              <a:t>Doing practice modules</a:t>
            </a:r>
          </a:p>
          <a:p>
            <a:pPr marL="457200" lvl="1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7583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7"/>
    </mc:Choice>
    <mc:Fallback xmlns="">
      <p:transition spd="slow" advTm="2108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10DE4-C719-473D-9DDC-CA1BCFD36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886"/>
            <a:ext cx="10515600" cy="932296"/>
          </a:xfrm>
        </p:spPr>
        <p:txBody>
          <a:bodyPr/>
          <a:lstStyle/>
          <a:p>
            <a:r>
              <a:rPr lang="en-GB" b="1" dirty="0"/>
              <a:t>The Results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93E3A68-9A45-4C35-86CD-18BCCD973EAB}"/>
              </a:ext>
            </a:extLst>
          </p:cNvPr>
          <p:cNvSpPr txBox="1">
            <a:spLocks/>
          </p:cNvSpPr>
          <p:nvPr/>
        </p:nvSpPr>
        <p:spPr>
          <a:xfrm>
            <a:off x="579406" y="1306136"/>
            <a:ext cx="10617679" cy="5267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None/>
            </a:pPr>
            <a:r>
              <a:rPr lang="en-GB" sz="4800" dirty="0"/>
              <a:t>Last year, students who engaged </a:t>
            </a:r>
            <a:r>
              <a:rPr lang="en-GB" sz="4800" i="1" dirty="0"/>
              <a:t>fully</a:t>
            </a:r>
            <a:r>
              <a:rPr lang="en-GB" sz="4800" dirty="0"/>
              <a:t> with both Accelerated Reader and </a:t>
            </a:r>
            <a:r>
              <a:rPr lang="en-GB" sz="4800" dirty="0" err="1"/>
              <a:t>LiteracyPlanet</a:t>
            </a:r>
            <a:r>
              <a:rPr lang="en-GB" sz="4800" dirty="0"/>
              <a:t> demonstrated </a:t>
            </a:r>
            <a:r>
              <a:rPr lang="en-GB" sz="4800"/>
              <a:t>improvements in </a:t>
            </a:r>
            <a:r>
              <a:rPr lang="en-GB" sz="4800" dirty="0"/>
              <a:t>their reading ages by up to 3 years.</a:t>
            </a:r>
          </a:p>
          <a:p>
            <a:pPr marL="457200" lvl="1" indent="0" algn="ctr">
              <a:buNone/>
            </a:pPr>
            <a:endParaRPr lang="en-GB" sz="4800" dirty="0"/>
          </a:p>
          <a:p>
            <a:pPr marL="457200" lvl="1" indent="0" algn="ctr">
              <a:buNone/>
            </a:pPr>
            <a:endParaRPr lang="en-GB" sz="3600" i="1" dirty="0"/>
          </a:p>
        </p:txBody>
      </p:sp>
    </p:spTree>
    <p:extLst>
      <p:ext uri="{BB962C8B-B14F-4D97-AF65-F5344CB8AC3E}">
        <p14:creationId xmlns:p14="http://schemas.microsoft.com/office/powerpoint/2010/main" val="109185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8"/>
    </mc:Choice>
    <mc:Fallback xmlns="">
      <p:transition spd="slow" advTm="1501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CED2CB16C78849B573E5DF32BF2D24" ma:contentTypeVersion="16" ma:contentTypeDescription="Create a new document." ma:contentTypeScope="" ma:versionID="a0cac9135d1d82cdf2b330ed3a4b2d6f">
  <xsd:schema xmlns:xsd="http://www.w3.org/2001/XMLSchema" xmlns:xs="http://www.w3.org/2001/XMLSchema" xmlns:p="http://schemas.microsoft.com/office/2006/metadata/properties" xmlns:ns3="8a890474-7d99-4954-b5a7-1128edeaea0a" xmlns:ns4="ac4ef45a-00b6-4272-a82a-ff7397050b9f" targetNamespace="http://schemas.microsoft.com/office/2006/metadata/properties" ma:root="true" ma:fieldsID="63891044956195d0d3a71cff9b5b27a0" ns3:_="" ns4:_="">
    <xsd:import namespace="8a890474-7d99-4954-b5a7-1128edeaea0a"/>
    <xsd:import namespace="ac4ef45a-00b6-4272-a82a-ff7397050b9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90474-7d99-4954-b5a7-1128edeaea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4ef45a-00b6-4272-a82a-ff7397050b9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a890474-7d99-4954-b5a7-1128edeaea0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AEB1EA-4326-43E0-BCF1-6D3D49B7BA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890474-7d99-4954-b5a7-1128edeaea0a"/>
    <ds:schemaRef ds:uri="ac4ef45a-00b6-4272-a82a-ff7397050b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791205-A09A-4AC2-AD62-AFCE97DB2957}">
  <ds:schemaRefs>
    <ds:schemaRef ds:uri="8a890474-7d99-4954-b5a7-1128edeaea0a"/>
    <ds:schemaRef ds:uri="ac4ef45a-00b6-4272-a82a-ff7397050b9f"/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3BDF585-F466-44F4-8536-5E8E1A7F27E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1099</TotalTime>
  <Words>926</Words>
  <Application>Microsoft Macintosh PowerPoint</Application>
  <PresentationFormat>Widescreen</PresentationFormat>
  <Paragraphs>96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Noto Sans Symbols</vt:lpstr>
      <vt:lpstr>Wingdings</vt:lpstr>
      <vt:lpstr>Office Theme</vt:lpstr>
      <vt:lpstr>LITERACY</vt:lpstr>
      <vt:lpstr>Some facts about literacy From the National Literacy Trust</vt:lpstr>
      <vt:lpstr>PowerPoint Presentation</vt:lpstr>
      <vt:lpstr>PowerPoint Presentation</vt:lpstr>
      <vt:lpstr>PowerPoint Presentation</vt:lpstr>
      <vt:lpstr>How we try to improve literacy</vt:lpstr>
      <vt:lpstr>PowerPoint Presentation</vt:lpstr>
      <vt:lpstr>PowerPoint Presentation</vt:lpstr>
      <vt:lpstr>PowerPoint Presentation</vt:lpstr>
      <vt:lpstr>How we try to improve literacy</vt:lpstr>
      <vt:lpstr>PowerPoint Presentation</vt:lpstr>
      <vt:lpstr>How parents can help</vt:lpstr>
      <vt:lpstr>The Results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</dc:title>
  <dc:creator>MSilver</dc:creator>
  <cp:lastModifiedBy>JPounds</cp:lastModifiedBy>
  <cp:revision>28</cp:revision>
  <dcterms:created xsi:type="dcterms:W3CDTF">2022-09-29T10:15:30Z</dcterms:created>
  <dcterms:modified xsi:type="dcterms:W3CDTF">2023-09-14T08:39:31Z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0x010100CDCED2CB16C78849B573E5DF32BF2D24</vt:lpwstr>
  </property>
</Properties>
</file>