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7"/>
  </p:notesMasterIdLst>
  <p:handoutMasterIdLst>
    <p:handoutMasterId r:id="rId18"/>
  </p:handoutMasterIdLst>
  <p:sldIdLst>
    <p:sldId id="259" r:id="rId2"/>
    <p:sldId id="256" r:id="rId3"/>
    <p:sldId id="282" r:id="rId4"/>
    <p:sldId id="257" r:id="rId5"/>
    <p:sldId id="258" r:id="rId6"/>
    <p:sldId id="261" r:id="rId7"/>
    <p:sldId id="262" r:id="rId8"/>
    <p:sldId id="263" r:id="rId9"/>
    <p:sldId id="264" r:id="rId10"/>
    <p:sldId id="276" r:id="rId11"/>
    <p:sldId id="277" r:id="rId12"/>
    <p:sldId id="278" r:id="rId13"/>
    <p:sldId id="279" r:id="rId14"/>
    <p:sldId id="280" r:id="rId15"/>
    <p:sldId id="281" r:id="rId16"/>
  </p:sldIdLst>
  <p:sldSz cx="9144000" cy="6858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854" autoAdjust="0"/>
  </p:normalViewPr>
  <p:slideViewPr>
    <p:cSldViewPr>
      <p:cViewPr varScale="1">
        <p:scale>
          <a:sx n="67" d="100"/>
          <a:sy n="67" d="100"/>
        </p:scale>
        <p:origin x="1260" y="60"/>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10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8056"/>
          </a:xfrm>
          <a:prstGeom prst="rect">
            <a:avLst/>
          </a:prstGeom>
        </p:spPr>
        <p:txBody>
          <a:bodyPr vert="horz" lIns="91440" tIns="45720" rIns="91440" bIns="45720" rtlCol="0"/>
          <a:lstStyle>
            <a:lvl1pPr algn="r">
              <a:defRPr sz="1200"/>
            </a:lvl1pPr>
          </a:lstStyle>
          <a:p>
            <a:fld id="{4116AAEA-5E82-40F1-A92C-4EE079A5BDC7}" type="datetimeFigureOut">
              <a:rPr lang="en-GB" smtClean="0"/>
              <a:t>17/05/2021</a:t>
            </a:fld>
            <a:endParaRPr lang="en-GB"/>
          </a:p>
        </p:txBody>
      </p:sp>
      <p:sp>
        <p:nvSpPr>
          <p:cNvPr id="4" name="Footer Placeholder 3"/>
          <p:cNvSpPr>
            <a:spLocks noGrp="1"/>
          </p:cNvSpPr>
          <p:nvPr>
            <p:ph type="ftr" sz="quarter" idx="2"/>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28584"/>
            <a:ext cx="2889938" cy="498055"/>
          </a:xfrm>
          <a:prstGeom prst="rect">
            <a:avLst/>
          </a:prstGeom>
        </p:spPr>
        <p:txBody>
          <a:bodyPr vert="horz" lIns="91440" tIns="45720" rIns="91440" bIns="45720" rtlCol="0" anchor="b"/>
          <a:lstStyle>
            <a:lvl1pPr algn="r">
              <a:defRPr sz="1200"/>
            </a:lvl1pPr>
          </a:lstStyle>
          <a:p>
            <a:fld id="{5ECCAFA2-56D4-4605-BF8A-3D315021B96D}" type="slidenum">
              <a:rPr lang="en-GB" smtClean="0"/>
              <a:t>‹#›</a:t>
            </a:fld>
            <a:endParaRPr lang="en-GB"/>
          </a:p>
        </p:txBody>
      </p:sp>
    </p:spTree>
    <p:extLst>
      <p:ext uri="{BB962C8B-B14F-4D97-AF65-F5344CB8AC3E}">
        <p14:creationId xmlns:p14="http://schemas.microsoft.com/office/powerpoint/2010/main" val="4522624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780B7A83-D951-4AFD-8DBF-D61146C99989}" type="datetimeFigureOut">
              <a:rPr lang="en-GB" smtClean="0"/>
              <a:t>17/05/2021</a:t>
            </a:fld>
            <a:endParaRPr lang="en-GB"/>
          </a:p>
        </p:txBody>
      </p:sp>
      <p:sp>
        <p:nvSpPr>
          <p:cNvPr id="4" name="Slide Image Placeholder 3"/>
          <p:cNvSpPr>
            <a:spLocks noGrp="1" noRot="1" noChangeAspect="1"/>
          </p:cNvSpPr>
          <p:nvPr>
            <p:ph type="sldImg" idx="2"/>
          </p:nvPr>
        </p:nvSpPr>
        <p:spPr>
          <a:xfrm>
            <a:off x="1101725" y="1241425"/>
            <a:ext cx="4465638"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28584"/>
            <a:ext cx="2889938" cy="498055"/>
          </a:xfrm>
          <a:prstGeom prst="rect">
            <a:avLst/>
          </a:prstGeom>
        </p:spPr>
        <p:txBody>
          <a:bodyPr vert="horz" lIns="91440" tIns="45720" rIns="91440" bIns="45720" rtlCol="0" anchor="b"/>
          <a:lstStyle>
            <a:lvl1pPr algn="r">
              <a:defRPr sz="1200"/>
            </a:lvl1pPr>
          </a:lstStyle>
          <a:p>
            <a:fld id="{D87A27D6-F5F8-47E0-8F8C-A35959AF9C86}" type="slidenum">
              <a:rPr lang="en-GB" smtClean="0"/>
              <a:t>‹#›</a:t>
            </a:fld>
            <a:endParaRPr lang="en-GB"/>
          </a:p>
        </p:txBody>
      </p:sp>
    </p:spTree>
    <p:extLst>
      <p:ext uri="{BB962C8B-B14F-4D97-AF65-F5344CB8AC3E}">
        <p14:creationId xmlns:p14="http://schemas.microsoft.com/office/powerpoint/2010/main" val="3906464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7 levels to the </a:t>
            </a:r>
            <a:r>
              <a:rPr lang="en-GB" dirty="0" err="1"/>
              <a:t>tannenbaum</a:t>
            </a:r>
            <a:r>
              <a:rPr lang="en-GB" dirty="0"/>
              <a:t> and </a:t>
            </a:r>
            <a:r>
              <a:rPr lang="en-GB" dirty="0" err="1"/>
              <a:t>schmidt</a:t>
            </a:r>
            <a:r>
              <a:rPr lang="en-GB" dirty="0"/>
              <a:t> model </a:t>
            </a:r>
          </a:p>
          <a:p>
            <a:r>
              <a:rPr lang="en-GB" dirty="0"/>
              <a:t>Level 1 – 4 manager has authority (autocratic)</a:t>
            </a:r>
          </a:p>
          <a:p>
            <a:r>
              <a:rPr lang="en-GB" dirty="0"/>
              <a:t>4&amp;</a:t>
            </a:r>
            <a:r>
              <a:rPr lang="en-GB" baseline="0" dirty="0"/>
              <a:t> 5 managers consult (democratic)</a:t>
            </a:r>
          </a:p>
          <a:p>
            <a:r>
              <a:rPr lang="en-GB" baseline="0" dirty="0"/>
              <a:t>6 &amp; 7 managers delegate (Paternalist)</a:t>
            </a:r>
            <a:endParaRPr lang="en-GB" dirty="0"/>
          </a:p>
        </p:txBody>
      </p:sp>
      <p:sp>
        <p:nvSpPr>
          <p:cNvPr id="4" name="Slide Number Placeholder 3"/>
          <p:cNvSpPr>
            <a:spLocks noGrp="1"/>
          </p:cNvSpPr>
          <p:nvPr>
            <p:ph type="sldNum" sz="quarter" idx="10"/>
          </p:nvPr>
        </p:nvSpPr>
        <p:spPr/>
        <p:txBody>
          <a:bodyPr/>
          <a:lstStyle/>
          <a:p>
            <a:fld id="{6F4A63ED-AB39-4FF7-A2C2-57D4EDA16A4E}" type="slidenum">
              <a:rPr lang="en-GB" smtClean="0"/>
              <a:t>10</a:t>
            </a:fld>
            <a:endParaRPr lang="en-GB"/>
          </a:p>
        </p:txBody>
      </p:sp>
    </p:spTree>
    <p:extLst>
      <p:ext uri="{BB962C8B-B14F-4D97-AF65-F5344CB8AC3E}">
        <p14:creationId xmlns:p14="http://schemas.microsoft.com/office/powerpoint/2010/main" val="3727019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91AD38D-E670-4508-B99D-67E17DBFF056}"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374933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1AD38D-E670-4508-B99D-67E17DBFF056}"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2597960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91AD38D-E670-4508-B99D-67E17DBFF056}"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261250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91AD38D-E670-4508-B99D-67E17DBFF056}"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3039826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91AD38D-E670-4508-B99D-67E17DBFF056}" type="datetimeFigureOut">
              <a:rPr lang="en-GB" smtClean="0"/>
              <a:t>17/05/2021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4036277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91AD38D-E670-4508-B99D-67E17DBFF056}" type="datetimeFigureOut">
              <a:rPr lang="en-GB" smtClean="0"/>
              <a:t>17/05/2021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3934083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1AD38D-E670-4508-B99D-67E17DBFF056}" type="datetimeFigureOut">
              <a:rPr lang="en-GB" smtClean="0"/>
              <a:t>17/05/2021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263821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91AD38D-E670-4508-B99D-67E17DBFF056}"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2798426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91AD38D-E670-4508-B99D-67E17DBFF056}"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1711451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1AD38D-E670-4508-B99D-67E17DBFF056}"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685578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91AD38D-E670-4508-B99D-67E17DBFF056}"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5B1ACD-676D-42B9-8E63-73F5B87716CC}" type="slidenum">
              <a:rPr lang="en-GB" smtClean="0"/>
              <a:t>‹#›</a:t>
            </a:fld>
            <a:endParaRPr lang="en-GB"/>
          </a:p>
        </p:txBody>
      </p:sp>
    </p:spTree>
    <p:extLst>
      <p:ext uri="{BB962C8B-B14F-4D97-AF65-F5344CB8AC3E}">
        <p14:creationId xmlns:p14="http://schemas.microsoft.com/office/powerpoint/2010/main" val="349558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91AD38D-E670-4508-B99D-67E17DBFF056}" type="datetimeFigureOut">
              <a:rPr lang="en-GB" smtClean="0"/>
              <a:t>17/05/2021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75B1ACD-676D-42B9-8E63-73F5B87716CC}" type="slidenum">
              <a:rPr lang="en-GB" smtClean="0"/>
              <a:t>‹#›</a:t>
            </a:fld>
            <a:endParaRPr lang="en-GB"/>
          </a:p>
        </p:txBody>
      </p:sp>
    </p:spTree>
    <p:extLst>
      <p:ext uri="{BB962C8B-B14F-4D97-AF65-F5344CB8AC3E}">
        <p14:creationId xmlns:p14="http://schemas.microsoft.com/office/powerpoint/2010/main" val="236721060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l0Q6SfGmZmk"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199" y="188640"/>
            <a:ext cx="6808089" cy="687610"/>
          </a:xfrm>
        </p:spPr>
        <p:txBody>
          <a:bodyPr/>
          <a:lstStyle/>
          <a:p>
            <a:r>
              <a:rPr lang="en-GB" dirty="0"/>
              <a:t>Name the logo – complete the sheet</a:t>
            </a:r>
          </a:p>
        </p:txBody>
      </p:sp>
      <p:pic>
        <p:nvPicPr>
          <p:cNvPr id="3" name="Picture 2"/>
          <p:cNvPicPr>
            <a:picLocks noChangeAspect="1"/>
          </p:cNvPicPr>
          <p:nvPr/>
        </p:nvPicPr>
        <p:blipFill>
          <a:blip r:embed="rId2"/>
          <a:stretch>
            <a:fillRect/>
          </a:stretch>
        </p:blipFill>
        <p:spPr>
          <a:xfrm>
            <a:off x="683568" y="910399"/>
            <a:ext cx="5210175" cy="5391150"/>
          </a:xfrm>
          <a:prstGeom prst="rect">
            <a:avLst/>
          </a:prstGeom>
        </p:spPr>
      </p:pic>
    </p:spTree>
    <p:extLst>
      <p:ext uri="{BB962C8B-B14F-4D97-AF65-F5344CB8AC3E}">
        <p14:creationId xmlns:p14="http://schemas.microsoft.com/office/powerpoint/2010/main" val="17047324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Berlin Sans FB" panose="020E0602020502020306" pitchFamily="34" charset="0"/>
              </a:rPr>
              <a:t>Applied General Business Studies</a:t>
            </a:r>
          </a:p>
        </p:txBody>
      </p:sp>
      <p:sp>
        <p:nvSpPr>
          <p:cNvPr id="3" name="Subtitle 2"/>
          <p:cNvSpPr>
            <a:spLocks noGrp="1"/>
          </p:cNvSpPr>
          <p:nvPr>
            <p:ph type="subTitle" idx="1"/>
          </p:nvPr>
        </p:nvSpPr>
        <p:spPr/>
        <p:txBody>
          <a:bodyPr/>
          <a:lstStyle/>
          <a:p>
            <a:r>
              <a:rPr lang="en-GB" dirty="0">
                <a:latin typeface="Berlin Sans FB" panose="020E0602020502020306" pitchFamily="34" charset="0"/>
              </a:rPr>
              <a:t>Sixth form options</a:t>
            </a:r>
          </a:p>
        </p:txBody>
      </p:sp>
    </p:spTree>
    <p:extLst>
      <p:ext uri="{BB962C8B-B14F-4D97-AF65-F5344CB8AC3E}">
        <p14:creationId xmlns:p14="http://schemas.microsoft.com/office/powerpoint/2010/main" val="378007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628650" y="303353"/>
            <a:ext cx="8119814" cy="6251294"/>
          </a:xfrm>
          <a:prstGeom prst="rect">
            <a:avLst/>
          </a:prstGeom>
        </p:spPr>
      </p:pic>
    </p:spTree>
    <p:extLst>
      <p:ext uri="{BB962C8B-B14F-4D97-AF65-F5344CB8AC3E}">
        <p14:creationId xmlns:p14="http://schemas.microsoft.com/office/powerpoint/2010/main" val="1389825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198164"/>
            <a:ext cx="7886700" cy="1325563"/>
          </a:xfrm>
        </p:spPr>
        <p:txBody>
          <a:bodyPr/>
          <a:lstStyle/>
          <a:p>
            <a:r>
              <a:rPr lang="en-GB">
                <a:latin typeface="Berlin Sans FB" panose="020E0602020502020306" pitchFamily="34" charset="0"/>
              </a:rPr>
              <a:t>Overview</a:t>
            </a:r>
            <a:endParaRPr lang="en-GB" dirty="0">
              <a:latin typeface="Berlin Sans FB" panose="020E0602020502020306" pitchFamily="34" charset="0"/>
            </a:endParaRPr>
          </a:p>
        </p:txBody>
      </p:sp>
      <p:sp>
        <p:nvSpPr>
          <p:cNvPr id="4" name="Text Placeholder 3"/>
          <p:cNvSpPr>
            <a:spLocks noGrp="1"/>
          </p:cNvSpPr>
          <p:nvPr>
            <p:ph type="body" idx="1"/>
          </p:nvPr>
        </p:nvSpPr>
        <p:spPr>
          <a:xfrm>
            <a:off x="971600" y="1574969"/>
            <a:ext cx="1656184" cy="379685"/>
          </a:xfrm>
          <a:solidFill>
            <a:schemeClr val="accent4">
              <a:lumMod val="20000"/>
              <a:lumOff val="80000"/>
            </a:schemeClr>
          </a:solidFill>
        </p:spPr>
        <p:txBody>
          <a:bodyPr>
            <a:noAutofit/>
          </a:bodyPr>
          <a:lstStyle/>
          <a:p>
            <a:pPr algn="ctr"/>
            <a:r>
              <a:rPr lang="en-GB" sz="2400" dirty="0">
                <a:latin typeface="Berlin Sans FB" panose="020E0602020502020306" pitchFamily="34" charset="0"/>
              </a:rPr>
              <a:t>Year 12</a:t>
            </a:r>
          </a:p>
        </p:txBody>
      </p:sp>
      <p:sp>
        <p:nvSpPr>
          <p:cNvPr id="5" name="Text Placeholder 4"/>
          <p:cNvSpPr>
            <a:spLocks noGrp="1"/>
          </p:cNvSpPr>
          <p:nvPr>
            <p:ph type="body" sz="quarter" idx="3"/>
          </p:nvPr>
        </p:nvSpPr>
        <p:spPr>
          <a:xfrm>
            <a:off x="5768969" y="1565184"/>
            <a:ext cx="1648234" cy="389470"/>
          </a:xfrm>
          <a:solidFill>
            <a:schemeClr val="accent4">
              <a:lumMod val="20000"/>
              <a:lumOff val="80000"/>
            </a:schemeClr>
          </a:solidFill>
        </p:spPr>
        <p:txBody>
          <a:bodyPr>
            <a:normAutofit lnSpcReduction="10000"/>
          </a:bodyPr>
          <a:lstStyle/>
          <a:p>
            <a:pPr algn="ctr"/>
            <a:r>
              <a:rPr lang="en-GB" sz="2400" dirty="0">
                <a:latin typeface="Berlin Sans FB" panose="020E0602020502020306" pitchFamily="34" charset="0"/>
              </a:rPr>
              <a:t>Year 13</a:t>
            </a:r>
          </a:p>
        </p:txBody>
      </p:sp>
      <p:sp>
        <p:nvSpPr>
          <p:cNvPr id="14" name="Content Placeholder 13"/>
          <p:cNvSpPr>
            <a:spLocks noGrp="1"/>
          </p:cNvSpPr>
          <p:nvPr>
            <p:ph sz="quarter" idx="4"/>
          </p:nvPr>
        </p:nvSpPr>
        <p:spPr>
          <a:xfrm>
            <a:off x="4649391" y="2168037"/>
            <a:ext cx="4243089" cy="4405630"/>
          </a:xfrm>
          <a:solidFill>
            <a:schemeClr val="accent4">
              <a:lumMod val="40000"/>
              <a:lumOff val="60000"/>
            </a:schemeClr>
          </a:solidFill>
        </p:spPr>
        <p:txBody>
          <a:bodyPr>
            <a:normAutofit/>
          </a:bodyPr>
          <a:lstStyle/>
          <a:p>
            <a:r>
              <a:rPr lang="en-GB" dirty="0">
                <a:latin typeface="Berlin Sans FB" panose="020E0602020502020306" pitchFamily="34" charset="0"/>
              </a:rPr>
              <a:t>3 units with 2 teachers</a:t>
            </a:r>
          </a:p>
          <a:p>
            <a:endParaRPr lang="en-GB" dirty="0">
              <a:latin typeface="Berlin Sans FB" panose="020E0602020502020306" pitchFamily="34" charset="0"/>
            </a:endParaRPr>
          </a:p>
          <a:p>
            <a:r>
              <a:rPr lang="en-GB" dirty="0">
                <a:latin typeface="Berlin Sans FB" panose="020E0602020502020306" pitchFamily="34" charset="0"/>
              </a:rPr>
              <a:t>Unit 4 – Managing and leading  Exam</a:t>
            </a:r>
          </a:p>
          <a:p>
            <a:endParaRPr lang="en-GB" dirty="0">
              <a:latin typeface="Berlin Sans FB" panose="020E0602020502020306" pitchFamily="34" charset="0"/>
            </a:endParaRPr>
          </a:p>
          <a:p>
            <a:r>
              <a:rPr lang="en-GB" dirty="0">
                <a:latin typeface="Berlin Sans FB" panose="020E0602020502020306" pitchFamily="34" charset="0"/>
              </a:rPr>
              <a:t>Unit 5 – Developing a proposal</a:t>
            </a:r>
          </a:p>
          <a:p>
            <a:pPr marL="0" indent="0">
              <a:buNone/>
            </a:pPr>
            <a:r>
              <a:rPr lang="en-GB" dirty="0">
                <a:latin typeface="Berlin Sans FB" panose="020E0602020502020306" pitchFamily="34" charset="0"/>
              </a:rPr>
              <a:t>Coursework – we mark</a:t>
            </a:r>
          </a:p>
          <a:p>
            <a:pPr marL="0" indent="0">
              <a:buNone/>
            </a:pPr>
            <a:endParaRPr lang="en-GB" dirty="0">
              <a:latin typeface="Berlin Sans FB" panose="020E0602020502020306" pitchFamily="34" charset="0"/>
            </a:endParaRPr>
          </a:p>
          <a:p>
            <a:r>
              <a:rPr lang="en-GB" dirty="0">
                <a:latin typeface="Berlin Sans FB" panose="020E0602020502020306" pitchFamily="34" charset="0"/>
              </a:rPr>
              <a:t>Unit  8 –Marketing Communications – we mark</a:t>
            </a:r>
          </a:p>
          <a:p>
            <a:pPr marL="0" indent="0">
              <a:buNone/>
            </a:pPr>
            <a:endParaRPr lang="en-GB" dirty="0">
              <a:latin typeface="Berlin Sans FB" panose="020E0602020502020306" pitchFamily="34" charset="0"/>
            </a:endParaRPr>
          </a:p>
          <a:p>
            <a:endParaRPr lang="en-GB" dirty="0">
              <a:latin typeface="Berlin Sans FB" panose="020E0602020502020306" pitchFamily="34" charset="0"/>
            </a:endParaRPr>
          </a:p>
          <a:p>
            <a:endParaRPr lang="en-GB" dirty="0">
              <a:latin typeface="Berlin Sans FB" panose="020E0602020502020306" pitchFamily="34" charset="0"/>
            </a:endParaRPr>
          </a:p>
          <a:p>
            <a:endParaRPr lang="en-GB" dirty="0">
              <a:latin typeface="Berlin Sans FB" panose="020E0602020502020306" pitchFamily="34" charset="0"/>
            </a:endParaRPr>
          </a:p>
        </p:txBody>
      </p:sp>
      <p:sp>
        <p:nvSpPr>
          <p:cNvPr id="15" name="Content Placeholder 14"/>
          <p:cNvSpPr>
            <a:spLocks noGrp="1"/>
          </p:cNvSpPr>
          <p:nvPr>
            <p:ph sz="half" idx="2"/>
          </p:nvPr>
        </p:nvSpPr>
        <p:spPr>
          <a:xfrm>
            <a:off x="200953" y="2168038"/>
            <a:ext cx="4243089" cy="4405630"/>
          </a:xfrm>
          <a:solidFill>
            <a:schemeClr val="accent4">
              <a:lumMod val="40000"/>
              <a:lumOff val="60000"/>
            </a:schemeClr>
          </a:solidFill>
        </p:spPr>
        <p:txBody>
          <a:bodyPr/>
          <a:lstStyle/>
          <a:p>
            <a:r>
              <a:rPr lang="en-GB" dirty="0">
                <a:latin typeface="Berlin Sans FB" panose="020E0602020502020306" pitchFamily="34" charset="0"/>
              </a:rPr>
              <a:t>3 units with 2 teachers</a:t>
            </a:r>
          </a:p>
          <a:p>
            <a:endParaRPr lang="en-GB" dirty="0">
              <a:latin typeface="Berlin Sans FB" panose="020E0602020502020306" pitchFamily="34" charset="0"/>
            </a:endParaRPr>
          </a:p>
          <a:p>
            <a:r>
              <a:rPr lang="en-GB" dirty="0">
                <a:latin typeface="Berlin Sans FB" panose="020E0602020502020306" pitchFamily="34" charset="0"/>
              </a:rPr>
              <a:t>Unit 1 – Financial Planning  - Exam in January </a:t>
            </a:r>
          </a:p>
          <a:p>
            <a:endParaRPr lang="en-GB" dirty="0">
              <a:latin typeface="Berlin Sans FB" panose="020E0602020502020306" pitchFamily="34" charset="0"/>
            </a:endParaRPr>
          </a:p>
          <a:p>
            <a:r>
              <a:rPr lang="en-GB" dirty="0">
                <a:latin typeface="Berlin Sans FB" panose="020E0602020502020306" pitchFamily="34" charset="0"/>
              </a:rPr>
              <a:t>Unit 2 – Business Dynamics Coursework - we mark</a:t>
            </a:r>
          </a:p>
          <a:p>
            <a:endParaRPr lang="en-GB" dirty="0">
              <a:latin typeface="Berlin Sans FB" panose="020E0602020502020306" pitchFamily="34" charset="0"/>
            </a:endParaRPr>
          </a:p>
          <a:p>
            <a:r>
              <a:rPr lang="en-GB" dirty="0">
                <a:latin typeface="Berlin Sans FB" panose="020E0602020502020306" pitchFamily="34" charset="0"/>
              </a:rPr>
              <a:t>Unit 3 – Entrepreneurial Opportunities  Coursework – AQA mark</a:t>
            </a:r>
          </a:p>
        </p:txBody>
      </p:sp>
      <p:sp>
        <p:nvSpPr>
          <p:cNvPr id="16" name="TextBox 15"/>
          <p:cNvSpPr txBox="1"/>
          <p:nvPr/>
        </p:nvSpPr>
        <p:spPr>
          <a:xfrm>
            <a:off x="629841" y="705470"/>
            <a:ext cx="7886700" cy="646331"/>
          </a:xfrm>
          <a:prstGeom prst="rect">
            <a:avLst/>
          </a:prstGeom>
          <a:noFill/>
        </p:spPr>
        <p:txBody>
          <a:bodyPr wrap="square" rtlCol="0">
            <a:spAutoFit/>
          </a:bodyPr>
          <a:lstStyle/>
          <a:p>
            <a:r>
              <a:rPr lang="en-GB" dirty="0">
                <a:latin typeface="Berlin Sans FB" panose="020E0602020502020306" pitchFamily="34" charset="0"/>
              </a:rPr>
              <a:t>In 2 years – 6 units to be completed </a:t>
            </a:r>
          </a:p>
          <a:p>
            <a:r>
              <a:rPr lang="en-GB" dirty="0">
                <a:latin typeface="Berlin Sans FB" panose="020E0602020502020306" pitchFamily="34" charset="0"/>
              </a:rPr>
              <a:t>6 Compulsory units from the exam board</a:t>
            </a:r>
          </a:p>
        </p:txBody>
      </p:sp>
    </p:spTree>
    <p:extLst>
      <p:ext uri="{BB962C8B-B14F-4D97-AF65-F5344CB8AC3E}">
        <p14:creationId xmlns:p14="http://schemas.microsoft.com/office/powerpoint/2010/main" val="3317517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latin typeface="Berlin Sans FB" panose="020E0602020502020306" pitchFamily="34" charset="0"/>
              </a:rPr>
              <a:t>This week, your lessons will cover </a:t>
            </a:r>
          </a:p>
        </p:txBody>
      </p:sp>
      <p:sp>
        <p:nvSpPr>
          <p:cNvPr id="8" name="Content Placeholder 7"/>
          <p:cNvSpPr>
            <a:spLocks noGrp="1"/>
          </p:cNvSpPr>
          <p:nvPr>
            <p:ph idx="1"/>
          </p:nvPr>
        </p:nvSpPr>
        <p:spPr/>
        <p:txBody>
          <a:bodyPr/>
          <a:lstStyle/>
          <a:p>
            <a:r>
              <a:rPr lang="en-GB" dirty="0">
                <a:latin typeface="Berlin Sans FB" panose="020E0602020502020306" pitchFamily="34" charset="0"/>
              </a:rPr>
              <a:t>Unit 1 – Financial Planning - </a:t>
            </a:r>
          </a:p>
          <a:p>
            <a:endParaRPr lang="en-GB" dirty="0">
              <a:latin typeface="Berlin Sans FB" panose="020E0602020502020306" pitchFamily="34" charset="0"/>
            </a:endParaRPr>
          </a:p>
          <a:p>
            <a:r>
              <a:rPr lang="en-GB" dirty="0">
                <a:latin typeface="Berlin Sans FB" panose="020E0602020502020306" pitchFamily="34" charset="0"/>
              </a:rPr>
              <a:t>Unit 2 – Business Dynamics</a:t>
            </a:r>
          </a:p>
          <a:p>
            <a:endParaRPr lang="en-GB" dirty="0">
              <a:latin typeface="Berlin Sans FB" panose="020E0602020502020306" pitchFamily="34" charset="0"/>
            </a:endParaRPr>
          </a:p>
          <a:p>
            <a:r>
              <a:rPr lang="en-GB" dirty="0">
                <a:latin typeface="Berlin Sans FB" panose="020E0602020502020306" pitchFamily="34" charset="0"/>
              </a:rPr>
              <a:t>Unit 4 – Managing and Leading</a:t>
            </a:r>
          </a:p>
        </p:txBody>
      </p:sp>
    </p:spTree>
    <p:extLst>
      <p:ext uri="{BB962C8B-B14F-4D97-AF65-F5344CB8AC3E}">
        <p14:creationId xmlns:p14="http://schemas.microsoft.com/office/powerpoint/2010/main" val="433457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1406" y="548679"/>
            <a:ext cx="5715738" cy="810143"/>
          </a:xfrm>
        </p:spPr>
        <p:txBody>
          <a:bodyPr>
            <a:noAutofit/>
          </a:bodyPr>
          <a:lstStyle/>
          <a:p>
            <a:r>
              <a:rPr lang="en-GB" sz="3200" dirty="0">
                <a:solidFill>
                  <a:schemeClr val="tx1"/>
                </a:solidFill>
                <a:latin typeface="Berlin Sans FB" panose="020E0602020502020306" pitchFamily="34" charset="0"/>
              </a:rPr>
              <a:t>Who are these people and what do they have in common?</a:t>
            </a:r>
          </a:p>
        </p:txBody>
      </p:sp>
      <p:sp>
        <p:nvSpPr>
          <p:cNvPr id="5" name="AutoShape 2" descr="data:image/jpeg;base64,/9j/4AAQSkZJRgABAQAAAQABAAD/2wBDAAkGBwgHBgkIBwgKCgkLDRYPDQwMDRsUFRAWIB0iIiAdHx8kKDQsJCYxJx8fLT0tMTU3Ojo6Iys/RD84QzQ5Ojf/2wBDAQoKCg0MDRoPDxo3JR8lNzc3Nzc3Nzc3Nzc3Nzc3Nzc3Nzc3Nzc3Nzc3Nzc3Nzc3Nzc3Nzc3Nzc3Nzc3Nzc3Nzf/wAARCACjAHgDASIAAhEBAxEB/8QAHAAAAQUBAQEAAAAAAAAAAAAABgACAwUHBAEI/8QAPhAAAQMDAgMGAwcCBAYDAAAAAQIDBAAFERIhBjFBBxNRYXGBIjKhFCNCUpGxwTPwFRZy0UNTYqLC4YKS0v/EABoBAAIDAQEAAAAAAAAAAAAAAAADAQIEBQb/xAApEQADAAIBBAEDAwUAAAAAAAAAAQIDETEEEiFBIlFhcQUTMjOBwdHw/9oADAMBAAIRAxEAPwAV4jfmO8VXN+Nq71C2+6b07uIRgkj9DRR2ZXGZcpF3dntlLhcRjKdONs49sihtni4Ivn+OGK2tpOptaFnU5gJICh+Ubge9XHAXFrT70qPIjpaeX30nKB+EAE5J5nOR6Cr+deUD4QIccvl3tDmg5UEuIaSAcH5R/Jo24Rylxkp05KcEK5jc9ayW6XFdxu0q4u5K33i56DOQNvLArV+EUd4lj4EkKQlaSDkEHlvSbXlMlcB+tJzvzrncFdaxXOsUwoc+KWKfiligBmKWKfivcUEDEpp+K9SKdigkjKajWmugiolCgDmUmlUqk0qAMutt8tlqlTpaobT7ElK+4SEaV4KhsUnYAdPSqWTcY6OF0Mw1lqb37i3FhA1rbJUMFY5c+VdzqrSxZ7k262wHXSpUN0NlSi2VE7D8J07DPhVrebNw482mNbJYMpq0rdWkpOXFBGUkkfCD41fx9CzMzHyj1rZ+yQF60NOr+ZOpAPkDisYHNHma2fsTdC7HNZUAFMyMA+RGaWHo0FQqBYrqWK511JUgxQzxFxpbbMpbDaVS5Y/4beyUnzV/tk+VVnG/FxZedtNsUpLiCEyXkkZTyJQPY4J6ftn6Yr+AlLDilAbYGTjwqrtItMtl7L7Sb8p4rZYhx2j8rakFePUk7/pTo3abe2lgyYkJ5HUBCkfXJ/ahxy3yO7LqmFkeONh5VwLYUD8IVgeOahUn7LOGjYuH+P7RdnW2H9cKQs4Ql4jSo+AUP5xmi/Tgkda+bUDYnA3OPI5rSuzvjJ0us2a7ulaVnRGkLOVJPRCz1z0PtVk9lXJpBTUak10FNRqTUlTmUmlUqk0qAMWatkORIhR3w3GddJDpLhUogYwNuWcnerCwcMwrhcLrBMl5tMaOhbTqCk94CSCB0wdhvUNq4bRcHZwL6Y624neJbU796leBhWB09+uKrIlmmCyO3JDpajoWlGjO7mT8PLz8cU1fkl8gu8gtyNBBTpUU4VzGDjetT7DjibeUEn5GVAZ81ZrMJza2pq23QUuIWQpJ5g5rRexZ4I4hnMk4LsUEDx0q/wDdU0DNgcqsvU5NstkqatJUlhpS9I/EQNhVq4M5oV7Q1KRwvICVadTrSVHyKxt78veqgjPuGIC5k8yZqdTivvVnHzLVufqaPkQzo+BIA51TWCIptsOkJ7skBJH4sbUVsZ7v4U1y8ld1NnSxrtkpZcIONYUAceIqikQkAOJQ2AAOlF7yghRSob451Qzm3ErWTnB5Yqn4HfkDZMQFZQoAZ8qHpjCm1q7kkLQcpUkkEHORg0WXLKXQrB86p3mglRWeSx/YrVipmXPOzaeHZ/8Ai1igT1Y1PsJWrH5sb/XNd6k0N9l6VDgqGD+Fx4D071f85ooKa2mFnMpNKpVppVJBjf8AlWeOGZt7+0qisK7wOodOVKaA25ZzkjlUUnh++2qzW9tTndxLotA7kK+JTihyUOoAAOallwOILRYIg+1KZgznCW2c/GtbmcpUnBzgfvUUW48Ux7nBtxed7yGEhuMlQ+NKM58TkgEe9NWwYL8S26ZbL2/FuDJafSQojOQofm96JuyZ9LfG0ZOoZdYdQN+Zxn+DXPxDeVS+L2JvEsABxtaS8xo3DQyQkjPPBG/lRbwzfOFpN/Bg25TFwkzw5HUUqGlOggjPLkVbct6prnZJp66FOOXGZdon2wJdVI+zh5vQnICgrKM+qkYoqX51TTyiHOemvDW2qMEgZxhSSf8A9UjNTmdobhlVemDq5zMK3NPFClJITpQ0MlRI2AH97VwzeM7lBRhdnbSjbGqSlJPtjarViMqZESAS0op30805G4B6etcc7hFh5llLbelxpWpK1L3Kt91dVczzO2aw43PtGy0/R2Wy5SLxDcfVF7rCMgAg7+tDd6vcl9xTcNDWUYSe8UBk46UUW+AbTEdbCxqWgg423xzoCYQoXRUhJAcSvIOcYIPMY61E62XafaVsqfcwsodMFfi0HPjHrTg538JwlJScasYyUkVZvWxEtLziGkpLi9a1YO5qBhoNOttnffG9O7p9CVDXIddn17ZTGg2ExnULDDi0vKIwpYUVKGkcvm553weVG5FZf2etqul6gyMhJhJcdc07ZynQAfdX0rU1CtWNtztmXNKmtIgUNqVSKG1KmCjEEv8AEjs+22V1TrbzWgxWVYynAOlWeYJANV0PiGdD4kN2ebH2tlxSFIIAzjIwr0P7VZQeKbjA4qN4cZQ28gd26wlOAtIBACsk7g4/Sh5h0TZ/2uehJbcld7ICMgKBVlYHqCadTUrdcF8eOsj7ZW2e8QuSLpdUXJ2OGPtqlL1AHQpW2rSTUnDrTsS/QH0kHuZDaic4IB5/StO7TrfFc4dtUiE22iPGbV3WgDSlBCSMe1DHAtysMEFviG3pkJlYc75TYX3YHLbn0HKst5fm9F1j+Pk2VzBO3I1WXmL9qhOIBwcHfy6/7+1WCXWnm0usLC2ljKFDqOlMUcVep7p0UmnFbQOwvuHVtlWspwCfE4FSPSe43JJycJT1J8KkuraWXGnGkJSCCCAMDPP+TVczIT9u1PFRU1lLaR44BJ/QjHvXMuHFOTpRSue4klyG1od1vMhxAGW0LyQD41m8lxKJLzsR5K0tr+JOfm8qNbq/E0IabQwkFwqWlOOR3PpQjLkQmZTio4b0AnGCAMVMryS68Fh3y0R0O6SEOpB0npmqtJ1ysDIBz8oyfWpW5apTCm0EFKQVAjpuAR9aJuzC3GTeJFxUnLURHdtk/wDMWN/cJz/9hV8cNvQvJaU9wScBWBqzWxT4B72XpO4+VAzpH1J9/Kicjanmmmt6ntWjn3Tp7ZERSr1VKpKmK8H8MSuKLi5Ofb7m2lxTjzmrJUeelPXrzr3jDhwWVceRHRiLJQDpA2bX4e4/mrTsxu5iXBy1OrIYmJIbHRLgH8jb2o7vtrbu9rnQSBr+zp7s45LAyn60q7/fg6kTXQdSlXD/AMgJaH18QcIqsji9K4+pCXTuEtqGQceW49qld4akwrS0plqNd4TLLjqmwktvJ1p+FR5kgeFVnB0gwTLeecfaQwU96ltoKzzBBPTFGXC14lzGXe+GidEwrKWwBJZz4eIHPHjSIapdtcsjrp7MzcLx/su+HS0LHEEd8vtJRpQ4U6dQHXFdqjUFvhJgMvMNJKGC8t1oE5+FZ1YHuTUrqkpSpS1BKRzJOAK1yno5tckE1n7RGcQNlY1JI8RQp9nZlvapDe4G25ABIwfoB+9dMzjuzMSmocF/7dJddS0nuBlsKUQBlfI7npmpZ8ZcWa6lIyWlqQoDqAdvpisnVT5VI1dLXMso51pisI+7aW5t+bkPDnvQlJtrJWdTKUp/IKOJj8buirUOXvnwoUu0pmPqS2PiVyHWkqqNL7SsS6prvGWEBAWNOQMYGcn9hWt9nhjsWCPCScSPvHllXNzLihkeOMBPlgeNZnw7aJV3mlLI0pBAcd6I/wBz5VdcZXo8OcR2FFpJ1W2MvvGidloWQNCj5hJPkcGtWGX/ACMma0/ia2aaa4bFeId+tjVwt7mtpwDUn8TauqVDoRXaqtBmGGlXhNKgDAVtvW+cpsqU3IjukZHNKknY/TNbDwjd03e3qmgjvVJw4B+FQ2xQt2o2EMut3uMjDbp0ScdFckq9+VUXBPFEfh4XJE/V9mUjvEBA+JSxj4R5nasmPePI5PQdZU9V0k5Z5X/MMWeDVrvN6bbk9wzJCHkBTQXkKJJ59QQf1rsuF9sHDECKy/cWXJTT33sdBC3QhYwrKU7jmDg45VmPEnH96vzhDav8OjadIajOELUPBaxgnfoMDyoYSOZ8TmnrHKe0cbJmrI/JpM7tSCIgj2a2KSpGUtuyljYdDpSTk+WqgW8Xm5Xpwruk1x8dGs6W0+iBt78/OuCnYzTBJccERvtfF9laPIzW1bf9B1/+NbjxdDEVpV3SFd0EgSiBnTjADh8gPmPQAHkDWRdlMX7Tx3bk42ZS68T6II/8q2XiTiyJZlphJT38xbRcLfNKEjG6/XOw64PKisaue1kzbitoAr7GakYSAkOr2Ksb48vOprTwC5IWJFxBajgfC1ycX6n8I+vpXXZr7aYDzU4QWE25z4USmnNaYauRBbP9NPTI+XqAKOJD+R8Jzkbb7YpOLp9P5DcvUNrSQOTVweHrW66UIZix0FWEDHsPMn6msHn3J+5z5Vwkn76QvUoDknoAPQAD2rQu125nQxbAvZxXeOAddPL64/sVl6h06U+voZ53ydNuu1wtMv7Xa5bsV/qps/N5KHJQ8jWncNdrLbumPxJHDR5CZHSSj/5I5j1Tn0FZNp2NOA2qC59OQ5sSfGTJgyWZEdXJxlYUPpSr5zsd8uHD8wSrZIU2vPxtnJbcHgpOd/3FKgjR9JXCExdLW7BkDLbyCk/wa+db5EegXGVBkfOy8UEjrjr7jf3rd+ELwi82WNJB+9A0Opz8qhz/AN/esc4+c73jS8KGwTJCB7JSP3BqqU1qjS8l4prCweCMCnU6lirGYaE5r0jFe14qgA37Hsf5luBaXplJtqu6JSFJSCtOpRGenwjHnRvxfCat9lCWi446pxbzzq91rwk5UT7+3lQ72Fxi5Iv0gpGNLLKTjJ5qJ/iou0rjGSi6pb4flKQtsKjocawpKzkFwgbg7hKRtn4VY6UyG09opS2wJiyVRpJWgqIcOktp/wCISdhj3/vetj4Mt1xt/DzbFwXqUnK2kZz3LfRsHqB0z+2AACDa4j/aTHiRMLjsvnV4LKU6iRjbn/NH/aPdlWPhN4Nq0SZf3DXiMjc+wqXQfYxvjG5G68QSngvU0hXdN+iSd/c5P6VSFNPwBsBgDkKWKUXXBCdjjn5CvUggYPP9qcoYyenUfzTgM0AREUqkUmlQSaBwDfhZ7wESF6Ykj58nZKgMg/x+lBsySuXIkzXc65Dyn15GDqUrUf3rsuUd2FMfivpKXGFFCh5/++dVr2Sy5jmUnFIwb7WmdL9U7XlVT7RJ1pU1s6khQ5EU4085gqaeYp1NPP2oA0PgSe7Z+zi8SoxKJtwuQiRiOedCQVD0BUfaqtEBqzTnblcmytMZoMwIIO6l40p1eQJJPh67VfcNqj2zg+xvKAdkobdkMtH5Q44ojWfRIAHqfakWw/OurCXlqecC+9cOOajyAHlsAKfENoXVJMhskk27jKM+CT3boQTjnkaf5qx7a7mqRxGzb0n7qGwFKGfxqJ/YD61PFt0eFdbdFlFK5sqcy7IwdmmwsLx/2++M8sUB8QXNV5vk65KJIlPrcT/pzhP/AGhI9qpb2/BMos7ZwZcrpCZlw34el0EhLjigobkb4SfDrih1PxICsHcZFOb+BetGUr/Mk4P614spbRkjZPQUryM8aIlnKtPufTwqQchUaAcFSjlSt6kFSQeKNKvFnFKgDS+1q3NMyWbi3s464GHP+o6SoH2AxWeq/pkeVaF2tyNX+Fx/zLefIzy+VI/c1nJVjKT1oXgtV1Wt+h0f+kgeVSnlUUb+kmpTQVPKaevoafUa/lV6UAGXDQUqzQwCpSi2kAc/QCihLbfD8ZyS+lC7m8kqQ2dwynlk/X9uhNVnCJatPDMCY5pdmPNfcI6ITvuf78h1NQynHH+9ddUVLUMknmTWufnKXoQ/i/uDt4kPpjKkKeX376zqXn4lApUFfQkeXTkKGRudhjy8KvOKu8jS0QnAEqZbBUnO6VKGcEdCBp/WqRApGR7obHA8cqhcOpwo/Lgn1qVxfdoKuZB2HiahbGE7nJO59aWWPa9ztXiq8KsCgCN5ekZpU1H3jw8E7mlQSHHaI4td8ja1E4t7RGemVLJoRd5Z9aVKgHyPjf0k+lTUqVBAqjc+Rf8AppUqHwAZcNkqscLUScNkDJ5UVcNR2nprhdQFaEak56HxpUq114x/2M6/qGV315yReZ7ryytapLpJP+tQH0AHoBXImlSrIuDSxj+7iAeWkn3qLO9KlQQJXKmL5GlSoA8i8lnrmlSpUEn/2Q=="/>
          <p:cNvSpPr>
            <a:spLocks noChangeAspect="1" noChangeArrowheads="1"/>
          </p:cNvSpPr>
          <p:nvPr/>
        </p:nvSpPr>
        <p:spPr bwMode="auto">
          <a:xfrm>
            <a:off x="63500" y="-603250"/>
            <a:ext cx="904875" cy="12287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520" y="245908"/>
            <a:ext cx="2225830" cy="2225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9829" y="3595482"/>
            <a:ext cx="2172145" cy="300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stretch>
            <a:fillRect/>
          </a:stretch>
        </p:blipFill>
        <p:spPr>
          <a:xfrm>
            <a:off x="-38591" y="4394930"/>
            <a:ext cx="2419350" cy="1609725"/>
          </a:xfrm>
          <a:prstGeom prst="rect">
            <a:avLst/>
          </a:prstGeom>
        </p:spPr>
      </p:pic>
      <p:pic>
        <p:nvPicPr>
          <p:cNvPr id="4" name="Picture 3"/>
          <p:cNvPicPr>
            <a:picLocks noChangeAspect="1"/>
          </p:cNvPicPr>
          <p:nvPr/>
        </p:nvPicPr>
        <p:blipFill>
          <a:blip r:embed="rId5"/>
          <a:stretch>
            <a:fillRect/>
          </a:stretch>
        </p:blipFill>
        <p:spPr>
          <a:xfrm>
            <a:off x="5158204" y="1577039"/>
            <a:ext cx="3143250" cy="1800225"/>
          </a:xfrm>
          <a:prstGeom prst="rect">
            <a:avLst/>
          </a:prstGeom>
        </p:spPr>
      </p:pic>
      <p:pic>
        <p:nvPicPr>
          <p:cNvPr id="6" name="Picture 5"/>
          <p:cNvPicPr>
            <a:picLocks noChangeAspect="1"/>
          </p:cNvPicPr>
          <p:nvPr/>
        </p:nvPicPr>
        <p:blipFill>
          <a:blip r:embed="rId6"/>
          <a:stretch>
            <a:fillRect/>
          </a:stretch>
        </p:blipFill>
        <p:spPr>
          <a:xfrm>
            <a:off x="1407254" y="2605088"/>
            <a:ext cx="2686050" cy="1533525"/>
          </a:xfrm>
          <a:prstGeom prst="rect">
            <a:avLst/>
          </a:prstGeom>
        </p:spPr>
      </p:pic>
      <p:pic>
        <p:nvPicPr>
          <p:cNvPr id="7" name="Picture 6"/>
          <p:cNvPicPr>
            <a:picLocks noChangeAspect="1"/>
          </p:cNvPicPr>
          <p:nvPr/>
        </p:nvPicPr>
        <p:blipFill>
          <a:blip r:embed="rId7"/>
          <a:stretch>
            <a:fillRect/>
          </a:stretch>
        </p:blipFill>
        <p:spPr>
          <a:xfrm>
            <a:off x="4093304" y="3789040"/>
            <a:ext cx="1745971" cy="2366250"/>
          </a:xfrm>
          <a:prstGeom prst="rect">
            <a:avLst/>
          </a:prstGeom>
        </p:spPr>
      </p:pic>
    </p:spTree>
    <p:extLst>
      <p:ext uri="{BB962C8B-B14F-4D97-AF65-F5344CB8AC3E}">
        <p14:creationId xmlns:p14="http://schemas.microsoft.com/office/powerpoint/2010/main" val="2673507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35696" y="1052736"/>
            <a:ext cx="5212054" cy="1350399"/>
          </a:xfrm>
        </p:spPr>
        <p:txBody>
          <a:bodyPr>
            <a:normAutofit/>
          </a:bodyPr>
          <a:lstStyle/>
          <a:p>
            <a:r>
              <a:rPr lang="en-GB" sz="8000" dirty="0">
                <a:solidFill>
                  <a:schemeClr val="accent3">
                    <a:lumMod val="50000"/>
                  </a:schemeClr>
                </a:solidFill>
                <a:latin typeface="Berlin Sans FB" panose="020E0602020502020306" pitchFamily="34" charset="0"/>
              </a:rPr>
              <a:t>Leadership</a:t>
            </a:r>
          </a:p>
        </p:txBody>
      </p:sp>
      <p:sp>
        <p:nvSpPr>
          <p:cNvPr id="3" name="Subtitle 2"/>
          <p:cNvSpPr>
            <a:spLocks noGrp="1"/>
          </p:cNvSpPr>
          <p:nvPr>
            <p:ph type="subTitle" idx="1"/>
          </p:nvPr>
        </p:nvSpPr>
        <p:spPr>
          <a:xfrm>
            <a:off x="1259632" y="3140968"/>
            <a:ext cx="6634029" cy="2592288"/>
          </a:xfrm>
        </p:spPr>
        <p:txBody>
          <a:bodyPr>
            <a:noAutofit/>
          </a:bodyPr>
          <a:lstStyle/>
          <a:p>
            <a:pPr marL="342900" indent="-342900">
              <a:buFont typeface="Arial" panose="020B0604020202020204" pitchFamily="34" charset="0"/>
              <a:buChar char="•"/>
            </a:pPr>
            <a:r>
              <a:rPr lang="en-GB" sz="2400" dirty="0">
                <a:latin typeface="Berlin Sans FB" panose="020E0602020502020306" pitchFamily="34" charset="0"/>
              </a:rPr>
              <a:t>To understand the different leadership styles</a:t>
            </a:r>
          </a:p>
          <a:p>
            <a:pPr marL="342900" indent="-342900">
              <a:buFont typeface="Arial" panose="020B0604020202020204" pitchFamily="34" charset="0"/>
              <a:buChar char="•"/>
            </a:pPr>
            <a:endParaRPr lang="en-GB" sz="2400" dirty="0">
              <a:latin typeface="Berlin Sans FB" panose="020E0602020502020306" pitchFamily="34" charset="0"/>
            </a:endParaRPr>
          </a:p>
          <a:p>
            <a:pPr marL="342900" indent="-342900">
              <a:buFont typeface="Arial" panose="020B0604020202020204" pitchFamily="34" charset="0"/>
              <a:buChar char="•"/>
            </a:pPr>
            <a:r>
              <a:rPr lang="en-GB" sz="2400" dirty="0">
                <a:latin typeface="Berlin Sans FB" panose="020E0602020502020306" pitchFamily="34" charset="0"/>
              </a:rPr>
              <a:t>Analyse the impact of style on motivation</a:t>
            </a:r>
          </a:p>
          <a:p>
            <a:pPr marL="342900" indent="-342900">
              <a:buFont typeface="Arial" panose="020B0604020202020204" pitchFamily="34" charset="0"/>
              <a:buChar char="•"/>
            </a:pPr>
            <a:endParaRPr lang="en-GB" sz="2400" i="1" dirty="0">
              <a:latin typeface="Berlin Sans FB" panose="020E0602020502020306" pitchFamily="34" charset="0"/>
            </a:endParaRPr>
          </a:p>
          <a:p>
            <a:pPr marL="342900" indent="-342900">
              <a:buFont typeface="Arial" panose="020B0604020202020204" pitchFamily="34" charset="0"/>
              <a:buChar char="•"/>
            </a:pPr>
            <a:r>
              <a:rPr lang="en-GB" sz="2400" dirty="0">
                <a:latin typeface="Berlin Sans FB" panose="020E0602020502020306" pitchFamily="34" charset="0"/>
              </a:rPr>
              <a:t>Evaluate how leadership style may change</a:t>
            </a:r>
          </a:p>
        </p:txBody>
      </p:sp>
    </p:spTree>
    <p:extLst>
      <p:ext uri="{BB962C8B-B14F-4D97-AF65-F5344CB8AC3E}">
        <p14:creationId xmlns:p14="http://schemas.microsoft.com/office/powerpoint/2010/main" val="31269129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1406" y="548679"/>
            <a:ext cx="5715738" cy="810143"/>
          </a:xfrm>
        </p:spPr>
        <p:txBody>
          <a:bodyPr>
            <a:normAutofit/>
          </a:bodyPr>
          <a:lstStyle/>
          <a:p>
            <a:r>
              <a:rPr lang="en-GB" dirty="0">
                <a:latin typeface="Berlin Sans FB" panose="020E0602020502020306" pitchFamily="34" charset="0"/>
              </a:rPr>
              <a:t>What do leaders do?</a:t>
            </a:r>
          </a:p>
        </p:txBody>
      </p:sp>
      <p:sp>
        <p:nvSpPr>
          <p:cNvPr id="5" name="AutoShape 2" descr="data:image/jpeg;base64,/9j/4AAQSkZJRgABAQAAAQABAAD/2wBDAAkGBwgHBgkIBwgKCgkLDRYPDQwMDRsUFRAWIB0iIiAdHx8kKDQsJCYxJx8fLT0tMTU3Ojo6Iys/RD84QzQ5Ojf/2wBDAQoKCg0MDRoPDxo3JR8lNzc3Nzc3Nzc3Nzc3Nzc3Nzc3Nzc3Nzc3Nzc3Nzc3Nzc3Nzc3Nzc3Nzc3Nzc3Nzc3Nzf/wAARCACjAHgDASIAAhEBAxEB/8QAHAAAAQUBAQEAAAAAAAAAAAAABgACAwUHBAEI/8QAPhAAAQMDAgMGAwcCBAYDAAAAAQIDBAAFERIhBjFBBxNRYXGBIjKhFCNCUpGxwTPwFRZy0UNTYqLC4YKS0v/EABoBAAIDAQEAAAAAAAAAAAAAAAADAQIEBQb/xAApEQADAAIBBAEDAwUAAAAAAAAAAQIDETEEEiFBIlFhcQUTMjOBwdHw/9oADAMBAAIRAxEAPwAV4jfmO8VXN+Nq71C2+6b07uIRgkj9DRR2ZXGZcpF3dntlLhcRjKdONs49sihtni4Ivn+OGK2tpOptaFnU5gJICh+Ubge9XHAXFrT70qPIjpaeX30nKB+EAE5J5nOR6Cr+deUD4QIccvl3tDmg5UEuIaSAcH5R/Jo24Rylxkp05KcEK5jc9ayW6XFdxu0q4u5K33i56DOQNvLArV+EUd4lj4EkKQlaSDkEHlvSbXlMlcB+tJzvzrncFdaxXOsUwoc+KWKfiligBmKWKfivcUEDEpp+K9SKdigkjKajWmugiolCgDmUmlUqk0qAMutt8tlqlTpaobT7ElK+4SEaV4KhsUnYAdPSqWTcY6OF0Mw1lqb37i3FhA1rbJUMFY5c+VdzqrSxZ7k262wHXSpUN0NlSi2VE7D8J07DPhVrebNw482mNbJYMpq0rdWkpOXFBGUkkfCD41fx9CzMzHyj1rZ+yQF60NOr+ZOpAPkDisYHNHma2fsTdC7HNZUAFMyMA+RGaWHo0FQqBYrqWK511JUgxQzxFxpbbMpbDaVS5Y/4beyUnzV/tk+VVnG/FxZedtNsUpLiCEyXkkZTyJQPY4J6ftn6Yr+AlLDilAbYGTjwqrtItMtl7L7Sb8p4rZYhx2j8rakFePUk7/pTo3abe2lgyYkJ5HUBCkfXJ/ahxy3yO7LqmFkeONh5VwLYUD8IVgeOahUn7LOGjYuH+P7RdnW2H9cKQs4Ql4jSo+AUP5xmi/Tgkda+bUDYnA3OPI5rSuzvjJ0us2a7ulaVnRGkLOVJPRCz1z0PtVk9lXJpBTUak10FNRqTUlTmUmlUqk0qAMWatkORIhR3w3GddJDpLhUogYwNuWcnerCwcMwrhcLrBMl5tMaOhbTqCk94CSCB0wdhvUNq4bRcHZwL6Y624neJbU796leBhWB09+uKrIlmmCyO3JDpajoWlGjO7mT8PLz8cU1fkl8gu8gtyNBBTpUU4VzGDjetT7DjibeUEn5GVAZ81ZrMJza2pq23QUuIWQpJ5g5rRexZ4I4hnMk4LsUEDx0q/wDdU0DNgcqsvU5NstkqatJUlhpS9I/EQNhVq4M5oV7Q1KRwvICVadTrSVHyKxt78veqgjPuGIC5k8yZqdTivvVnHzLVufqaPkQzo+BIA51TWCIptsOkJ7skBJH4sbUVsZ7v4U1y8ld1NnSxrtkpZcIONYUAceIqikQkAOJQ2AAOlF7yghRSob451Qzm3ErWTnB5Yqn4HfkDZMQFZQoAZ8qHpjCm1q7kkLQcpUkkEHORg0WXLKXQrB86p3mglRWeSx/YrVipmXPOzaeHZ/8Ai1igT1Y1PsJWrH5sb/XNd6k0N9l6VDgqGD+Fx4D071f85ooKa2mFnMpNKpVppVJBjf8AlWeOGZt7+0qisK7wOodOVKaA25ZzkjlUUnh++2qzW9tTndxLotA7kK+JTihyUOoAAOallwOILRYIg+1KZgznCW2c/GtbmcpUnBzgfvUUW48Ux7nBtxed7yGEhuMlQ+NKM58TkgEe9NWwYL8S26ZbL2/FuDJafSQojOQofm96JuyZ9LfG0ZOoZdYdQN+Zxn+DXPxDeVS+L2JvEsABxtaS8xo3DQyQkjPPBG/lRbwzfOFpN/Bg25TFwkzw5HUUqGlOggjPLkVbct6prnZJp66FOOXGZdon2wJdVI+zh5vQnICgrKM+qkYoqX51TTyiHOemvDW2qMEgZxhSSf8A9UjNTmdobhlVemDq5zMK3NPFClJITpQ0MlRI2AH97VwzeM7lBRhdnbSjbGqSlJPtjarViMqZESAS0op30805G4B6etcc7hFh5llLbelxpWpK1L3Kt91dVczzO2aw43PtGy0/R2Wy5SLxDcfVF7rCMgAg7+tDd6vcl9xTcNDWUYSe8UBk46UUW+AbTEdbCxqWgg423xzoCYQoXRUhJAcSvIOcYIPMY61E62XafaVsqfcwsodMFfi0HPjHrTg538JwlJScasYyUkVZvWxEtLziGkpLi9a1YO5qBhoNOttnffG9O7p9CVDXIddn17ZTGg2ExnULDDi0vKIwpYUVKGkcvm553weVG5FZf2etqul6gyMhJhJcdc07ZynQAfdX0rU1CtWNtztmXNKmtIgUNqVSKG1KmCjEEv8AEjs+22V1TrbzWgxWVYynAOlWeYJANV0PiGdD4kN2ebH2tlxSFIIAzjIwr0P7VZQeKbjA4qN4cZQ28gd26wlOAtIBACsk7g4/Sh5h0TZ/2uehJbcld7ICMgKBVlYHqCadTUrdcF8eOsj7ZW2e8QuSLpdUXJ2OGPtqlL1AHQpW2rSTUnDrTsS/QH0kHuZDaic4IB5/StO7TrfFc4dtUiE22iPGbV3WgDSlBCSMe1DHAtysMEFviG3pkJlYc75TYX3YHLbn0HKst5fm9F1j+Pk2VzBO3I1WXmL9qhOIBwcHfy6/7+1WCXWnm0usLC2ljKFDqOlMUcVep7p0UmnFbQOwvuHVtlWspwCfE4FSPSe43JJycJT1J8KkuraWXGnGkJSCCCAMDPP+TVczIT9u1PFRU1lLaR44BJ/QjHvXMuHFOTpRSue4klyG1od1vMhxAGW0LyQD41m8lxKJLzsR5K0tr+JOfm8qNbq/E0IabQwkFwqWlOOR3PpQjLkQmZTio4b0AnGCAMVMryS68Fh3y0R0O6SEOpB0npmqtJ1ysDIBz8oyfWpW5apTCm0EFKQVAjpuAR9aJuzC3GTeJFxUnLURHdtk/wDMWN/cJz/9hV8cNvQvJaU9wScBWBqzWxT4B72XpO4+VAzpH1J9/Kicjanmmmt6ntWjn3Tp7ZERSr1VKpKmK8H8MSuKLi5Ofb7m2lxTjzmrJUeelPXrzr3jDhwWVceRHRiLJQDpA2bX4e4/mrTsxu5iXBy1OrIYmJIbHRLgH8jb2o7vtrbu9rnQSBr+zp7s45LAyn60q7/fg6kTXQdSlXD/AMgJaH18QcIqsji9K4+pCXTuEtqGQceW49qld4akwrS0plqNd4TLLjqmwktvJ1p+FR5kgeFVnB0gwTLeecfaQwU96ltoKzzBBPTFGXC14lzGXe+GidEwrKWwBJZz4eIHPHjSIapdtcsjrp7MzcLx/su+HS0LHEEd8vtJRpQ4U6dQHXFdqjUFvhJgMvMNJKGC8t1oE5+FZ1YHuTUrqkpSpS1BKRzJOAK1yno5tckE1n7RGcQNlY1JI8RQp9nZlvapDe4G25ABIwfoB+9dMzjuzMSmocF/7dJddS0nuBlsKUQBlfI7npmpZ8ZcWa6lIyWlqQoDqAdvpisnVT5VI1dLXMso51pisI+7aW5t+bkPDnvQlJtrJWdTKUp/IKOJj8buirUOXvnwoUu0pmPqS2PiVyHWkqqNL7SsS6prvGWEBAWNOQMYGcn9hWt9nhjsWCPCScSPvHllXNzLihkeOMBPlgeNZnw7aJV3mlLI0pBAcd6I/wBz5VdcZXo8OcR2FFpJ1W2MvvGidloWQNCj5hJPkcGtWGX/ACMma0/ia2aaa4bFeId+tjVwt7mtpwDUn8TauqVDoRXaqtBmGGlXhNKgDAVtvW+cpsqU3IjukZHNKknY/TNbDwjd03e3qmgjvVJw4B+FQ2xQt2o2EMut3uMjDbp0ScdFckq9+VUXBPFEfh4XJE/V9mUjvEBA+JSxj4R5nasmPePI5PQdZU9V0k5Z5X/MMWeDVrvN6bbk9wzJCHkBTQXkKJJ59QQf1rsuF9sHDECKy/cWXJTT33sdBC3QhYwrKU7jmDg45VmPEnH96vzhDav8OjadIajOELUPBaxgnfoMDyoYSOZ8TmnrHKe0cbJmrI/JpM7tSCIgj2a2KSpGUtuyljYdDpSTk+WqgW8Xm5Xpwruk1x8dGs6W0+iBt78/OuCnYzTBJccERvtfF9laPIzW1bf9B1/+NbjxdDEVpV3SFd0EgSiBnTjADh8gPmPQAHkDWRdlMX7Tx3bk42ZS68T6II/8q2XiTiyJZlphJT38xbRcLfNKEjG6/XOw64PKisaue1kzbitoAr7GakYSAkOr2Ksb48vOprTwC5IWJFxBajgfC1ycX6n8I+vpXXZr7aYDzU4QWE25z4USmnNaYauRBbP9NPTI+XqAKOJD+R8Jzkbb7YpOLp9P5DcvUNrSQOTVweHrW66UIZix0FWEDHsPMn6msHn3J+5z5Vwkn76QvUoDknoAPQAD2rQu125nQxbAvZxXeOAddPL64/sVl6h06U+voZ53ydNuu1wtMv7Xa5bsV/qps/N5KHJQ8jWncNdrLbumPxJHDR5CZHSSj/5I5j1Tn0FZNp2NOA2qC59OQ5sSfGTJgyWZEdXJxlYUPpSr5zsd8uHD8wSrZIU2vPxtnJbcHgpOd/3FKgjR9JXCExdLW7BkDLbyCk/wa+db5EegXGVBkfOy8UEjrjr7jf3rd+ELwi82WNJB+9A0Opz8qhz/AN/esc4+c73jS8KGwTJCB7JSP3BqqU1qjS8l4prCweCMCnU6lirGYaE5r0jFe14qgA37Hsf5luBaXplJtqu6JSFJSCtOpRGenwjHnRvxfCat9lCWi446pxbzzq91rwk5UT7+3lQ72Fxi5Iv0gpGNLLKTjJ5qJ/iou0rjGSi6pb4flKQtsKjocawpKzkFwgbg7hKRtn4VY6UyG09opS2wJiyVRpJWgqIcOktp/wCISdhj3/vetj4Mt1xt/DzbFwXqUnK2kZz3LfRsHqB0z+2AACDa4j/aTHiRMLjsvnV4LKU6iRjbn/NH/aPdlWPhN4Nq0SZf3DXiMjc+wqXQfYxvjG5G68QSngvU0hXdN+iSd/c5P6VSFNPwBsBgDkKWKUXXBCdjjn5CvUggYPP9qcoYyenUfzTgM0AREUqkUmlQSaBwDfhZ7wESF6Ykj58nZKgMg/x+lBsySuXIkzXc65Dyn15GDqUrUf3rsuUd2FMfivpKXGFFCh5/++dVr2Sy5jmUnFIwb7WmdL9U7XlVT7RJ1pU1s6khQ5EU4085gqaeYp1NPP2oA0PgSe7Z+zi8SoxKJtwuQiRiOedCQVD0BUfaqtEBqzTnblcmytMZoMwIIO6l40p1eQJJPh67VfcNqj2zg+xvKAdkobdkMtH5Q44ojWfRIAHqfakWw/OurCXlqecC+9cOOajyAHlsAKfENoXVJMhskk27jKM+CT3boQTjnkaf5qx7a7mqRxGzb0n7qGwFKGfxqJ/YD61PFt0eFdbdFlFK5sqcy7IwdmmwsLx/2++M8sUB8QXNV5vk65KJIlPrcT/pzhP/AGhI9qpb2/BMos7ZwZcrpCZlw34el0EhLjigobkb4SfDrih1PxICsHcZFOb+BetGUr/Mk4P614spbRkjZPQUryM8aIlnKtPufTwqQchUaAcFSjlSt6kFSQeKNKvFnFKgDS+1q3NMyWbi3s464GHP+o6SoH2AxWeq/pkeVaF2tyNX+Fx/zLefIzy+VI/c1nJVjKT1oXgtV1Wt+h0f+kgeVSnlUUb+kmpTQVPKaevoafUa/lV6UAGXDQUqzQwCpSi2kAc/QCihLbfD8ZyS+lC7m8kqQ2dwynlk/X9uhNVnCJatPDMCY5pdmPNfcI6ITvuf78h1NQynHH+9ddUVLUMknmTWufnKXoQ/i/uDt4kPpjKkKeX376zqXn4lApUFfQkeXTkKGRudhjy8KvOKu8jS0QnAEqZbBUnO6VKGcEdCBp/WqRApGR7obHA8cqhcOpwo/Lgn1qVxfdoKuZB2HiahbGE7nJO59aWWPa9ztXiq8KsCgCN5ekZpU1H3jw8E7mlQSHHaI4td8ja1E4t7RGemVLJoRd5Z9aVKgHyPjf0k+lTUqVBAqjc+Rf8AppUqHwAZcNkqscLUScNkDJ5UVcNR2nprhdQFaEak56HxpUq114x/2M6/qGV315yReZ7ryytapLpJP+tQH0AHoBXImlSrIuDSxj+7iAeWkn3qLO9KlQQJXKmL5GlSoA8i8lnrmlSpUEn/2Q=="/>
          <p:cNvSpPr>
            <a:spLocks noChangeAspect="1" noChangeArrowheads="1"/>
          </p:cNvSpPr>
          <p:nvPr/>
        </p:nvSpPr>
        <p:spPr bwMode="auto">
          <a:xfrm>
            <a:off x="63500" y="-603250"/>
            <a:ext cx="904875" cy="12287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520" y="245908"/>
            <a:ext cx="2225830" cy="2225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9829" y="3595482"/>
            <a:ext cx="2172145" cy="300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stretch>
            <a:fillRect/>
          </a:stretch>
        </p:blipFill>
        <p:spPr>
          <a:xfrm>
            <a:off x="827584" y="3320896"/>
            <a:ext cx="2419350" cy="1609725"/>
          </a:xfrm>
          <a:prstGeom prst="rect">
            <a:avLst/>
          </a:prstGeom>
        </p:spPr>
      </p:pic>
      <p:pic>
        <p:nvPicPr>
          <p:cNvPr id="4" name="Picture 3"/>
          <p:cNvPicPr>
            <a:picLocks noChangeAspect="1"/>
          </p:cNvPicPr>
          <p:nvPr/>
        </p:nvPicPr>
        <p:blipFill>
          <a:blip r:embed="rId5"/>
          <a:stretch>
            <a:fillRect/>
          </a:stretch>
        </p:blipFill>
        <p:spPr>
          <a:xfrm>
            <a:off x="5436096" y="1358822"/>
            <a:ext cx="3143250" cy="1800225"/>
          </a:xfrm>
          <a:prstGeom prst="rect">
            <a:avLst/>
          </a:prstGeom>
        </p:spPr>
      </p:pic>
      <p:pic>
        <p:nvPicPr>
          <p:cNvPr id="6" name="Picture 5"/>
          <p:cNvPicPr>
            <a:picLocks noChangeAspect="1"/>
          </p:cNvPicPr>
          <p:nvPr/>
        </p:nvPicPr>
        <p:blipFill>
          <a:blip r:embed="rId6"/>
          <a:stretch>
            <a:fillRect/>
          </a:stretch>
        </p:blipFill>
        <p:spPr>
          <a:xfrm>
            <a:off x="3000731" y="1518551"/>
            <a:ext cx="2686050" cy="1533525"/>
          </a:xfrm>
          <a:prstGeom prst="rect">
            <a:avLst/>
          </a:prstGeom>
        </p:spPr>
      </p:pic>
      <p:pic>
        <p:nvPicPr>
          <p:cNvPr id="7" name="Picture 6"/>
          <p:cNvPicPr>
            <a:picLocks noChangeAspect="1"/>
          </p:cNvPicPr>
          <p:nvPr/>
        </p:nvPicPr>
        <p:blipFill>
          <a:blip r:embed="rId7"/>
          <a:stretch>
            <a:fillRect/>
          </a:stretch>
        </p:blipFill>
        <p:spPr>
          <a:xfrm>
            <a:off x="4093304" y="3211805"/>
            <a:ext cx="1745971" cy="2366250"/>
          </a:xfrm>
          <a:prstGeom prst="rect">
            <a:avLst/>
          </a:prstGeom>
        </p:spPr>
      </p:pic>
    </p:spTree>
    <p:extLst>
      <p:ext uri="{BB962C8B-B14F-4D97-AF65-F5344CB8AC3E}">
        <p14:creationId xmlns:p14="http://schemas.microsoft.com/office/powerpoint/2010/main" val="2337892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1911"/>
            <a:ext cx="7886700" cy="1325563"/>
          </a:xfrm>
        </p:spPr>
        <p:txBody>
          <a:bodyPr/>
          <a:lstStyle/>
          <a:p>
            <a:r>
              <a:rPr lang="en-GB" sz="4800" dirty="0">
                <a:latin typeface="Berlin Sans FB" panose="020E0602020502020306" pitchFamily="34" charset="0"/>
              </a:rPr>
              <a:t>What do leaders do?</a:t>
            </a:r>
          </a:p>
        </p:txBody>
      </p:sp>
      <p:sp>
        <p:nvSpPr>
          <p:cNvPr id="3" name="Content Placeholder 2"/>
          <p:cNvSpPr>
            <a:spLocks noGrp="1"/>
          </p:cNvSpPr>
          <p:nvPr>
            <p:ph sz="half" idx="1"/>
          </p:nvPr>
        </p:nvSpPr>
        <p:spPr>
          <a:xfrm>
            <a:off x="365076" y="1340768"/>
            <a:ext cx="4119314" cy="4692179"/>
          </a:xfrm>
        </p:spPr>
        <p:txBody>
          <a:bodyPr>
            <a:noAutofit/>
          </a:bodyPr>
          <a:lstStyle/>
          <a:p>
            <a:r>
              <a:rPr lang="en-GB" sz="2800" dirty="0">
                <a:latin typeface="Berlin Sans FB" panose="020E0602020502020306" pitchFamily="34" charset="0"/>
              </a:rPr>
              <a:t>Creating an inspiring business vision.</a:t>
            </a:r>
          </a:p>
          <a:p>
            <a:r>
              <a:rPr lang="en-GB" sz="2800" dirty="0">
                <a:latin typeface="Berlin Sans FB" panose="020E0602020502020306" pitchFamily="34" charset="0"/>
              </a:rPr>
              <a:t>Motivating and inspiring people to believe in the vision.</a:t>
            </a:r>
          </a:p>
          <a:p>
            <a:r>
              <a:rPr lang="en-GB" sz="2800" dirty="0">
                <a:latin typeface="Berlin Sans FB" panose="020E0602020502020306" pitchFamily="34" charset="0"/>
              </a:rPr>
              <a:t>Managing the delivery of the vision.</a:t>
            </a:r>
          </a:p>
          <a:p>
            <a:r>
              <a:rPr lang="en-GB" sz="2800" dirty="0">
                <a:latin typeface="Berlin Sans FB" panose="020E0602020502020306" pitchFamily="34" charset="0"/>
              </a:rPr>
              <a:t>Building effective teams to implement the vision.</a:t>
            </a:r>
          </a:p>
          <a:p>
            <a:r>
              <a:rPr lang="en-GB" sz="2800" dirty="0">
                <a:latin typeface="Berlin Sans FB" panose="020E0602020502020306" pitchFamily="34" charset="0"/>
              </a:rPr>
              <a:t>Adapting the business vision due to events arising from risk and uncertainty.</a:t>
            </a:r>
          </a:p>
        </p:txBody>
      </p:sp>
      <p:sp>
        <p:nvSpPr>
          <p:cNvPr id="4" name="Content Placeholder 3"/>
          <p:cNvSpPr>
            <a:spLocks noGrp="1"/>
          </p:cNvSpPr>
          <p:nvPr>
            <p:ph sz="half" idx="2"/>
          </p:nvPr>
        </p:nvSpPr>
        <p:spPr>
          <a:xfrm>
            <a:off x="4667202" y="1507474"/>
            <a:ext cx="4119314" cy="4692179"/>
          </a:xfrm>
        </p:spPr>
        <p:txBody>
          <a:bodyPr>
            <a:noAutofit/>
          </a:bodyPr>
          <a:lstStyle/>
          <a:p>
            <a:r>
              <a:rPr lang="en-GB" sz="2800" dirty="0">
                <a:latin typeface="Berlin Sans FB" panose="020E0602020502020306" pitchFamily="34" charset="0"/>
              </a:rPr>
              <a:t>Recognise skills in the business</a:t>
            </a:r>
          </a:p>
          <a:p>
            <a:r>
              <a:rPr lang="en-GB" sz="2800" dirty="0">
                <a:latin typeface="Berlin Sans FB" panose="020E0602020502020306" pitchFamily="34" charset="0"/>
              </a:rPr>
              <a:t>Make use of human talent</a:t>
            </a:r>
          </a:p>
          <a:p>
            <a:r>
              <a:rPr lang="en-GB" sz="2800" dirty="0">
                <a:latin typeface="Berlin Sans FB" panose="020E0602020502020306" pitchFamily="34" charset="0"/>
              </a:rPr>
              <a:t>Set objectives and direction </a:t>
            </a:r>
          </a:p>
          <a:p>
            <a:r>
              <a:rPr lang="en-GB" sz="2800" dirty="0">
                <a:latin typeface="Berlin Sans FB" panose="020E0602020502020306" pitchFamily="34" charset="0"/>
              </a:rPr>
              <a:t>Set standards for the business </a:t>
            </a:r>
            <a:r>
              <a:rPr lang="en-GB" sz="2800" dirty="0" err="1">
                <a:latin typeface="Berlin Sans FB" panose="020E0602020502020306" pitchFamily="34" charset="0"/>
              </a:rPr>
              <a:t>eg</a:t>
            </a:r>
            <a:r>
              <a:rPr lang="en-GB" sz="2800" dirty="0">
                <a:latin typeface="Berlin Sans FB" panose="020E0602020502020306" pitchFamily="34" charset="0"/>
              </a:rPr>
              <a:t> commitment</a:t>
            </a:r>
          </a:p>
          <a:p>
            <a:r>
              <a:rPr lang="en-GB" sz="2800" dirty="0">
                <a:latin typeface="Berlin Sans FB" panose="020E0602020502020306" pitchFamily="34" charset="0"/>
              </a:rPr>
              <a:t>Help shape  the culture of the business</a:t>
            </a:r>
          </a:p>
          <a:p>
            <a:r>
              <a:rPr lang="en-GB" sz="2800" dirty="0">
                <a:latin typeface="Berlin Sans FB" panose="020E0602020502020306" pitchFamily="34" charset="0"/>
              </a:rPr>
              <a:t>Role Models</a:t>
            </a:r>
          </a:p>
          <a:p>
            <a:endParaRPr lang="en-GB" sz="2800" dirty="0">
              <a:latin typeface="Berlin Sans FB" panose="020E0602020502020306" pitchFamily="34" charset="0"/>
            </a:endParaRPr>
          </a:p>
        </p:txBody>
      </p:sp>
    </p:spTree>
    <p:extLst>
      <p:ext uri="{BB962C8B-B14F-4D97-AF65-F5344CB8AC3E}">
        <p14:creationId xmlns:p14="http://schemas.microsoft.com/office/powerpoint/2010/main" val="419926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alibri" charset="0"/>
              </a:rPr>
              <a:t>Tannenbaum and Schmidt </a:t>
            </a:r>
            <a:br>
              <a:rPr lang="en-GB" dirty="0">
                <a:latin typeface="Calibri" charset="0"/>
              </a:rPr>
            </a:br>
            <a:r>
              <a:rPr lang="en-GB" dirty="0">
                <a:latin typeface="Calibri" charset="0"/>
              </a:rPr>
              <a:t>Continuum of Leadership </a:t>
            </a:r>
            <a:endParaRPr lang="en-US" dirty="0"/>
          </a:p>
        </p:txBody>
      </p:sp>
      <p:cxnSp>
        <p:nvCxnSpPr>
          <p:cNvPr id="4" name="Straight Connector 3"/>
          <p:cNvCxnSpPr/>
          <p:nvPr/>
        </p:nvCxnSpPr>
        <p:spPr>
          <a:xfrm>
            <a:off x="179512" y="3429000"/>
            <a:ext cx="8784976" cy="0"/>
          </a:xfrm>
          <a:prstGeom prst="line">
            <a:avLst/>
          </a:prstGeom>
          <a:ln w="254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55576"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1996330"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375953"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2616707"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3237084"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4477838"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5098215"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5718592"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6338969"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a:off x="7579723"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a:off x="6959346"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3857461"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8820472"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8200100" y="3429000"/>
            <a:ext cx="0" cy="288032"/>
          </a:xfrm>
          <a:prstGeom prst="line">
            <a:avLst/>
          </a:prstGeom>
          <a:ln w="12700" cmpd="sng">
            <a:headEnd type="none"/>
            <a:tailEnd type="none"/>
          </a:ln>
        </p:spPr>
        <p:style>
          <a:lnRef idx="2">
            <a:schemeClr val="accent1"/>
          </a:lnRef>
          <a:fillRef idx="0">
            <a:schemeClr val="accent1"/>
          </a:fillRef>
          <a:effectRef idx="1">
            <a:schemeClr val="accent1"/>
          </a:effectRef>
          <a:fontRef idx="minor">
            <a:schemeClr val="tx1"/>
          </a:fontRef>
        </p:style>
      </p:cxnSp>
      <p:sp>
        <p:nvSpPr>
          <p:cNvPr id="21" name="Rectangle 20"/>
          <p:cNvSpPr/>
          <p:nvPr/>
        </p:nvSpPr>
        <p:spPr>
          <a:xfrm>
            <a:off x="179512" y="2060848"/>
            <a:ext cx="1224136" cy="1368152"/>
          </a:xfrm>
          <a:prstGeom prst="rect">
            <a:avLst/>
          </a:prstGeom>
          <a:solidFill>
            <a:schemeClr val="accent6">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0" b="1" dirty="0">
              <a:solidFill>
                <a:schemeClr val="tx1"/>
              </a:solidFill>
            </a:endParaRPr>
          </a:p>
        </p:txBody>
      </p:sp>
      <p:sp>
        <p:nvSpPr>
          <p:cNvPr id="22" name="Rectangle 21"/>
          <p:cNvSpPr/>
          <p:nvPr/>
        </p:nvSpPr>
        <p:spPr>
          <a:xfrm>
            <a:off x="1403648" y="2060848"/>
            <a:ext cx="1224136" cy="1368152"/>
          </a:xfrm>
          <a:prstGeom prst="rect">
            <a:avLst/>
          </a:prstGeom>
          <a:solidFill>
            <a:schemeClr val="bg2">
              <a:lumMod val="9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0" b="1" dirty="0">
              <a:solidFill>
                <a:schemeClr val="tx1"/>
              </a:solidFill>
            </a:endParaRPr>
          </a:p>
        </p:txBody>
      </p:sp>
      <p:sp>
        <p:nvSpPr>
          <p:cNvPr id="23" name="Rectangle 22"/>
          <p:cNvSpPr/>
          <p:nvPr/>
        </p:nvSpPr>
        <p:spPr>
          <a:xfrm>
            <a:off x="2627783" y="2060847"/>
            <a:ext cx="3744416" cy="1368152"/>
          </a:xfrm>
          <a:prstGeom prst="rect">
            <a:avLst/>
          </a:prstGeom>
          <a:solidFill>
            <a:schemeClr val="accent2">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0" b="1" dirty="0">
              <a:solidFill>
                <a:schemeClr val="tx1"/>
              </a:solidFill>
            </a:endParaRPr>
          </a:p>
        </p:txBody>
      </p:sp>
      <p:sp>
        <p:nvSpPr>
          <p:cNvPr id="24" name="Rectangle 23"/>
          <p:cNvSpPr/>
          <p:nvPr/>
        </p:nvSpPr>
        <p:spPr>
          <a:xfrm>
            <a:off x="6372200" y="2060848"/>
            <a:ext cx="2448272" cy="1368152"/>
          </a:xfrm>
          <a:prstGeom prst="rect">
            <a:avLst/>
          </a:prstGeom>
          <a:solidFill>
            <a:srgbClr val="F3D62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0" b="1" dirty="0">
              <a:solidFill>
                <a:schemeClr val="tx1"/>
              </a:solidFill>
            </a:endParaRPr>
          </a:p>
        </p:txBody>
      </p:sp>
      <p:sp>
        <p:nvSpPr>
          <p:cNvPr id="25" name="TextBox 24"/>
          <p:cNvSpPr txBox="1"/>
          <p:nvPr/>
        </p:nvSpPr>
        <p:spPr>
          <a:xfrm>
            <a:off x="179512" y="1484784"/>
            <a:ext cx="3312368" cy="369332"/>
          </a:xfrm>
          <a:prstGeom prst="rect">
            <a:avLst/>
          </a:prstGeom>
          <a:noFill/>
        </p:spPr>
        <p:txBody>
          <a:bodyPr wrap="square" rtlCol="0">
            <a:spAutoFit/>
          </a:bodyPr>
          <a:lstStyle/>
          <a:p>
            <a:r>
              <a:rPr lang="en-US" b="1" i="1" dirty="0">
                <a:latin typeface="+mn-lt"/>
              </a:rPr>
              <a:t>Manager-centered leadership</a:t>
            </a:r>
          </a:p>
        </p:txBody>
      </p:sp>
      <p:sp>
        <p:nvSpPr>
          <p:cNvPr id="26" name="TextBox 25"/>
          <p:cNvSpPr txBox="1"/>
          <p:nvPr/>
        </p:nvSpPr>
        <p:spPr>
          <a:xfrm>
            <a:off x="5004048" y="1484784"/>
            <a:ext cx="3888432" cy="369332"/>
          </a:xfrm>
          <a:prstGeom prst="rect">
            <a:avLst/>
          </a:prstGeom>
          <a:noFill/>
        </p:spPr>
        <p:txBody>
          <a:bodyPr wrap="square" rtlCol="0">
            <a:spAutoFit/>
          </a:bodyPr>
          <a:lstStyle/>
          <a:p>
            <a:pPr algn="r"/>
            <a:r>
              <a:rPr lang="en-US" b="1" i="1" dirty="0">
                <a:latin typeface="+mn-lt"/>
              </a:rPr>
              <a:t>Subordinate-centered leadership</a:t>
            </a:r>
          </a:p>
        </p:txBody>
      </p:sp>
      <p:sp>
        <p:nvSpPr>
          <p:cNvPr id="28" name="TextBox 27"/>
          <p:cNvSpPr txBox="1"/>
          <p:nvPr/>
        </p:nvSpPr>
        <p:spPr>
          <a:xfrm>
            <a:off x="179512" y="3861048"/>
            <a:ext cx="1224136" cy="892552"/>
          </a:xfrm>
          <a:prstGeom prst="rect">
            <a:avLst/>
          </a:prstGeom>
          <a:noFill/>
        </p:spPr>
        <p:txBody>
          <a:bodyPr wrap="square" lIns="36000" tIns="0" rIns="36000" bIns="0" rtlCol="0">
            <a:spAutoFit/>
          </a:bodyPr>
          <a:lstStyle/>
          <a:p>
            <a:pPr algn="ctr"/>
            <a:r>
              <a:rPr lang="en-US" sz="1450" i="1" dirty="0">
                <a:latin typeface="+mn-lt"/>
              </a:rPr>
              <a:t>Manager makes decision &amp; tells staff about it</a:t>
            </a:r>
          </a:p>
        </p:txBody>
      </p:sp>
      <p:sp>
        <p:nvSpPr>
          <p:cNvPr id="29" name="TextBox 28"/>
          <p:cNvSpPr txBox="1"/>
          <p:nvPr/>
        </p:nvSpPr>
        <p:spPr>
          <a:xfrm>
            <a:off x="1403648" y="3870340"/>
            <a:ext cx="1224136" cy="669414"/>
          </a:xfrm>
          <a:prstGeom prst="rect">
            <a:avLst/>
          </a:prstGeom>
          <a:noFill/>
        </p:spPr>
        <p:txBody>
          <a:bodyPr wrap="square" lIns="36000" tIns="0" rIns="36000" bIns="0" rtlCol="0">
            <a:spAutoFit/>
          </a:bodyPr>
          <a:lstStyle/>
          <a:p>
            <a:pPr algn="ctr"/>
            <a:r>
              <a:rPr lang="en-US" sz="1450" i="1" dirty="0">
                <a:latin typeface="+mn-lt"/>
              </a:rPr>
              <a:t>Manager sells decision to his staff</a:t>
            </a:r>
          </a:p>
        </p:txBody>
      </p:sp>
      <p:sp>
        <p:nvSpPr>
          <p:cNvPr id="30" name="TextBox 29"/>
          <p:cNvSpPr txBox="1"/>
          <p:nvPr/>
        </p:nvSpPr>
        <p:spPr>
          <a:xfrm>
            <a:off x="2699792" y="3870340"/>
            <a:ext cx="1224136" cy="1115690"/>
          </a:xfrm>
          <a:prstGeom prst="rect">
            <a:avLst/>
          </a:prstGeom>
          <a:noFill/>
        </p:spPr>
        <p:txBody>
          <a:bodyPr wrap="square" lIns="36000" tIns="0" rIns="36000" bIns="0" rtlCol="0">
            <a:spAutoFit/>
          </a:bodyPr>
          <a:lstStyle/>
          <a:p>
            <a:pPr algn="ctr"/>
            <a:r>
              <a:rPr lang="en-US" sz="1450" i="1" dirty="0">
                <a:latin typeface="+mn-lt"/>
              </a:rPr>
              <a:t>Manager presents ideas &amp; invites questions from staff</a:t>
            </a:r>
          </a:p>
        </p:txBody>
      </p:sp>
      <p:sp>
        <p:nvSpPr>
          <p:cNvPr id="31" name="TextBox 30"/>
          <p:cNvSpPr txBox="1"/>
          <p:nvPr/>
        </p:nvSpPr>
        <p:spPr>
          <a:xfrm>
            <a:off x="3851920" y="3870340"/>
            <a:ext cx="1224136" cy="1384995"/>
          </a:xfrm>
          <a:prstGeom prst="rect">
            <a:avLst/>
          </a:prstGeom>
          <a:noFill/>
        </p:spPr>
        <p:txBody>
          <a:bodyPr wrap="square" lIns="36000" tIns="0" rIns="36000" bIns="0" rtlCol="0">
            <a:spAutoFit/>
          </a:bodyPr>
          <a:lstStyle/>
          <a:p>
            <a:pPr algn="ctr"/>
            <a:r>
              <a:rPr lang="en-US" sz="1450" i="1" dirty="0">
                <a:latin typeface="+mn-lt"/>
              </a:rPr>
              <a:t>Manager presents tentative decision subject to change</a:t>
            </a:r>
          </a:p>
        </p:txBody>
      </p:sp>
      <p:sp>
        <p:nvSpPr>
          <p:cNvPr id="32" name="TextBox 31"/>
          <p:cNvSpPr txBox="1"/>
          <p:nvPr/>
        </p:nvSpPr>
        <p:spPr>
          <a:xfrm>
            <a:off x="5076056" y="3870340"/>
            <a:ext cx="1224136" cy="1338828"/>
          </a:xfrm>
          <a:prstGeom prst="rect">
            <a:avLst/>
          </a:prstGeom>
          <a:noFill/>
        </p:spPr>
        <p:txBody>
          <a:bodyPr wrap="square" lIns="36000" tIns="0" rIns="36000" bIns="0" rtlCol="0">
            <a:spAutoFit/>
          </a:bodyPr>
          <a:lstStyle/>
          <a:p>
            <a:pPr algn="ctr"/>
            <a:r>
              <a:rPr lang="en-US" sz="1450" i="1" dirty="0">
                <a:latin typeface="+mn-lt"/>
              </a:rPr>
              <a:t>Manager presents problem; gets suggestions, then makes the decision</a:t>
            </a:r>
          </a:p>
        </p:txBody>
      </p:sp>
      <p:sp>
        <p:nvSpPr>
          <p:cNvPr id="33" name="TextBox 32"/>
          <p:cNvSpPr txBox="1"/>
          <p:nvPr/>
        </p:nvSpPr>
        <p:spPr>
          <a:xfrm>
            <a:off x="6372200" y="3870340"/>
            <a:ext cx="1224136" cy="1115690"/>
          </a:xfrm>
          <a:prstGeom prst="rect">
            <a:avLst/>
          </a:prstGeom>
          <a:noFill/>
        </p:spPr>
        <p:txBody>
          <a:bodyPr wrap="square" lIns="36000" tIns="0" rIns="36000" bIns="0" rtlCol="0">
            <a:spAutoFit/>
          </a:bodyPr>
          <a:lstStyle/>
          <a:p>
            <a:pPr algn="ctr"/>
            <a:r>
              <a:rPr lang="en-US" sz="1450" i="1" dirty="0">
                <a:latin typeface="+mn-lt"/>
              </a:rPr>
              <a:t>Manager asks group to make decision within the limits he/she sets</a:t>
            </a:r>
          </a:p>
        </p:txBody>
      </p:sp>
      <p:sp>
        <p:nvSpPr>
          <p:cNvPr id="34" name="TextBox 33"/>
          <p:cNvSpPr txBox="1"/>
          <p:nvPr/>
        </p:nvSpPr>
        <p:spPr>
          <a:xfrm>
            <a:off x="7596336" y="3870340"/>
            <a:ext cx="1224136" cy="1561966"/>
          </a:xfrm>
          <a:prstGeom prst="rect">
            <a:avLst/>
          </a:prstGeom>
          <a:noFill/>
        </p:spPr>
        <p:txBody>
          <a:bodyPr wrap="square" lIns="36000" tIns="0" rIns="36000" bIns="0" rtlCol="0">
            <a:spAutoFit/>
          </a:bodyPr>
          <a:lstStyle/>
          <a:p>
            <a:pPr algn="ctr"/>
            <a:r>
              <a:rPr lang="en-US" sz="1450" i="1" dirty="0">
                <a:latin typeface="+mn-lt"/>
              </a:rPr>
              <a:t>Manager allows team to develop options &amp; decide on actions defined by manager</a:t>
            </a:r>
          </a:p>
        </p:txBody>
      </p:sp>
      <p:sp>
        <p:nvSpPr>
          <p:cNvPr id="35" name="Rectangle 34"/>
          <p:cNvSpPr/>
          <p:nvPr/>
        </p:nvSpPr>
        <p:spPr>
          <a:xfrm>
            <a:off x="179512" y="5589240"/>
            <a:ext cx="1224136" cy="576064"/>
          </a:xfrm>
          <a:prstGeom prst="rect">
            <a:avLst/>
          </a:prstGeom>
          <a:solidFill>
            <a:schemeClr val="accent6">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0" b="1" dirty="0">
              <a:solidFill>
                <a:schemeClr val="tx1"/>
              </a:solidFill>
            </a:endParaRPr>
          </a:p>
        </p:txBody>
      </p:sp>
      <p:sp>
        <p:nvSpPr>
          <p:cNvPr id="36" name="Rectangle 35"/>
          <p:cNvSpPr/>
          <p:nvPr/>
        </p:nvSpPr>
        <p:spPr>
          <a:xfrm>
            <a:off x="1403648" y="5589240"/>
            <a:ext cx="1224136" cy="576064"/>
          </a:xfrm>
          <a:prstGeom prst="rect">
            <a:avLst/>
          </a:prstGeom>
          <a:solidFill>
            <a:schemeClr val="bg2">
              <a:lumMod val="9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0" b="1" dirty="0">
              <a:solidFill>
                <a:schemeClr val="tx1"/>
              </a:solidFill>
            </a:endParaRPr>
          </a:p>
        </p:txBody>
      </p:sp>
      <p:sp>
        <p:nvSpPr>
          <p:cNvPr id="37" name="Rectangle 36"/>
          <p:cNvSpPr/>
          <p:nvPr/>
        </p:nvSpPr>
        <p:spPr>
          <a:xfrm>
            <a:off x="2627784" y="5589240"/>
            <a:ext cx="3744416" cy="576064"/>
          </a:xfrm>
          <a:prstGeom prst="rect">
            <a:avLst/>
          </a:prstGeom>
          <a:solidFill>
            <a:schemeClr val="accent2">
              <a:lumMod val="20000"/>
              <a:lumOff val="8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0" b="1" dirty="0">
              <a:solidFill>
                <a:schemeClr val="tx1"/>
              </a:solidFill>
            </a:endParaRPr>
          </a:p>
        </p:txBody>
      </p:sp>
      <p:sp>
        <p:nvSpPr>
          <p:cNvPr id="38" name="Rectangle 37"/>
          <p:cNvSpPr/>
          <p:nvPr/>
        </p:nvSpPr>
        <p:spPr>
          <a:xfrm>
            <a:off x="6372200" y="5589240"/>
            <a:ext cx="2448272" cy="576064"/>
          </a:xfrm>
          <a:prstGeom prst="rect">
            <a:avLst/>
          </a:prstGeom>
          <a:solidFill>
            <a:srgbClr val="F3D62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0" b="1" dirty="0">
              <a:solidFill>
                <a:schemeClr val="tx1"/>
              </a:solidFill>
            </a:endParaRPr>
          </a:p>
        </p:txBody>
      </p:sp>
      <p:sp>
        <p:nvSpPr>
          <p:cNvPr id="39" name="TextBox 38"/>
          <p:cNvSpPr txBox="1"/>
          <p:nvPr/>
        </p:nvSpPr>
        <p:spPr>
          <a:xfrm>
            <a:off x="179512" y="5723964"/>
            <a:ext cx="1152128" cy="369332"/>
          </a:xfrm>
          <a:prstGeom prst="rect">
            <a:avLst/>
          </a:prstGeom>
          <a:noFill/>
        </p:spPr>
        <p:txBody>
          <a:bodyPr wrap="square" rtlCol="0">
            <a:spAutoFit/>
          </a:bodyPr>
          <a:lstStyle/>
          <a:p>
            <a:pPr algn="ctr"/>
            <a:r>
              <a:rPr lang="en-US" b="1" i="1" dirty="0">
                <a:latin typeface="+mn-lt"/>
              </a:rPr>
              <a:t>Tell</a:t>
            </a:r>
          </a:p>
        </p:txBody>
      </p:sp>
      <p:sp>
        <p:nvSpPr>
          <p:cNvPr id="40" name="TextBox 39"/>
          <p:cNvSpPr txBox="1"/>
          <p:nvPr/>
        </p:nvSpPr>
        <p:spPr>
          <a:xfrm>
            <a:off x="1403648" y="5733256"/>
            <a:ext cx="1152128" cy="369332"/>
          </a:xfrm>
          <a:prstGeom prst="rect">
            <a:avLst/>
          </a:prstGeom>
          <a:noFill/>
        </p:spPr>
        <p:txBody>
          <a:bodyPr wrap="square" rtlCol="0">
            <a:spAutoFit/>
          </a:bodyPr>
          <a:lstStyle/>
          <a:p>
            <a:pPr algn="ctr"/>
            <a:r>
              <a:rPr lang="en-US" b="1" i="1" dirty="0">
                <a:latin typeface="+mn-lt"/>
              </a:rPr>
              <a:t>Sell</a:t>
            </a:r>
          </a:p>
        </p:txBody>
      </p:sp>
      <p:sp>
        <p:nvSpPr>
          <p:cNvPr id="41" name="TextBox 40"/>
          <p:cNvSpPr txBox="1"/>
          <p:nvPr/>
        </p:nvSpPr>
        <p:spPr>
          <a:xfrm>
            <a:off x="2627784" y="5733256"/>
            <a:ext cx="3744416" cy="369332"/>
          </a:xfrm>
          <a:prstGeom prst="rect">
            <a:avLst/>
          </a:prstGeom>
          <a:noFill/>
        </p:spPr>
        <p:txBody>
          <a:bodyPr wrap="square" rtlCol="0">
            <a:spAutoFit/>
          </a:bodyPr>
          <a:lstStyle/>
          <a:p>
            <a:pPr algn="ctr"/>
            <a:r>
              <a:rPr lang="en-US" b="1" i="1" dirty="0">
                <a:latin typeface="+mn-lt"/>
              </a:rPr>
              <a:t>Consult</a:t>
            </a:r>
          </a:p>
        </p:txBody>
      </p:sp>
      <p:sp>
        <p:nvSpPr>
          <p:cNvPr id="42" name="TextBox 41"/>
          <p:cNvSpPr txBox="1"/>
          <p:nvPr/>
        </p:nvSpPr>
        <p:spPr>
          <a:xfrm>
            <a:off x="6372200" y="5733256"/>
            <a:ext cx="2448272" cy="369332"/>
          </a:xfrm>
          <a:prstGeom prst="rect">
            <a:avLst/>
          </a:prstGeom>
          <a:noFill/>
        </p:spPr>
        <p:txBody>
          <a:bodyPr wrap="square" rtlCol="0">
            <a:spAutoFit/>
          </a:bodyPr>
          <a:lstStyle/>
          <a:p>
            <a:pPr algn="ctr"/>
            <a:r>
              <a:rPr lang="en-US" b="1" i="1" dirty="0">
                <a:latin typeface="+mn-lt"/>
              </a:rPr>
              <a:t>Joins</a:t>
            </a:r>
          </a:p>
        </p:txBody>
      </p:sp>
      <p:cxnSp>
        <p:nvCxnSpPr>
          <p:cNvPr id="44" name="Straight Connector 43"/>
          <p:cNvCxnSpPr/>
          <p:nvPr/>
        </p:nvCxnSpPr>
        <p:spPr>
          <a:xfrm flipV="1">
            <a:off x="179512" y="2132856"/>
            <a:ext cx="8640960" cy="1296144"/>
          </a:xfrm>
          <a:prstGeom prst="line">
            <a:avLst/>
          </a:prstGeom>
          <a:ln w="57150" cmpd="sng">
            <a:solidFill>
              <a:srgbClr val="FF0000"/>
            </a:solidFill>
            <a:headEnd type="none"/>
            <a:tailEnd type="none"/>
          </a:ln>
        </p:spPr>
        <p:style>
          <a:lnRef idx="2">
            <a:schemeClr val="accent1"/>
          </a:lnRef>
          <a:fillRef idx="0">
            <a:schemeClr val="accent1"/>
          </a:fillRef>
          <a:effectRef idx="1">
            <a:schemeClr val="accent1"/>
          </a:effectRef>
          <a:fontRef idx="minor">
            <a:schemeClr val="tx1"/>
          </a:fontRef>
        </p:style>
      </p:cxnSp>
      <p:sp>
        <p:nvSpPr>
          <p:cNvPr id="43" name="Rectangle 42"/>
          <p:cNvSpPr/>
          <p:nvPr/>
        </p:nvSpPr>
        <p:spPr>
          <a:xfrm>
            <a:off x="5335846" y="173029"/>
            <a:ext cx="3484626" cy="1200329"/>
          </a:xfrm>
          <a:prstGeom prst="rect">
            <a:avLst/>
          </a:prstGeom>
        </p:spPr>
        <p:txBody>
          <a:bodyPr wrap="square">
            <a:spAutoFit/>
          </a:bodyPr>
          <a:lstStyle/>
          <a:p>
            <a:r>
              <a:rPr lang="en-GB" dirty="0">
                <a:hlinkClick r:id="rId3"/>
              </a:rPr>
              <a:t>Watch this clip and answer the questions on the slides following:</a:t>
            </a:r>
          </a:p>
          <a:p>
            <a:endParaRPr lang="en-GB" dirty="0">
              <a:hlinkClick r:id="rId3"/>
            </a:endParaRPr>
          </a:p>
          <a:p>
            <a:r>
              <a:rPr lang="en-GB" dirty="0">
                <a:hlinkClick r:id="rId3"/>
              </a:rPr>
              <a:t>Which leadership style is which?</a:t>
            </a:r>
            <a:endParaRPr lang="en-GB" dirty="0"/>
          </a:p>
        </p:txBody>
      </p:sp>
    </p:spTree>
    <p:extLst>
      <p:ext uri="{BB962C8B-B14F-4D97-AF65-F5344CB8AC3E}">
        <p14:creationId xmlns:p14="http://schemas.microsoft.com/office/powerpoint/2010/main" val="3764731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11680" y="14001"/>
            <a:ext cx="1424016" cy="976213"/>
          </a:xfrm>
          <a:solidFill>
            <a:srgbClr val="99FFCC"/>
          </a:solidFill>
        </p:spPr>
        <p:txBody>
          <a:bodyPr/>
          <a:lstStyle/>
          <a:p>
            <a:r>
              <a:rPr lang="en-GB" sz="4000" b="1" dirty="0"/>
              <a:t>Tells</a:t>
            </a:r>
          </a:p>
        </p:txBody>
      </p:sp>
      <p:sp>
        <p:nvSpPr>
          <p:cNvPr id="6" name="Text Placeholder 5"/>
          <p:cNvSpPr>
            <a:spLocks noGrp="1"/>
          </p:cNvSpPr>
          <p:nvPr>
            <p:ph idx="1"/>
          </p:nvPr>
        </p:nvSpPr>
        <p:spPr>
          <a:xfrm>
            <a:off x="430292" y="908720"/>
            <a:ext cx="8352928" cy="3168352"/>
          </a:xfrm>
        </p:spPr>
        <p:txBody>
          <a:bodyPr>
            <a:noAutofit/>
          </a:bodyPr>
          <a:lstStyle/>
          <a:p>
            <a:r>
              <a:rPr lang="en-GB" dirty="0"/>
              <a:t>Manager makes decision and announces it</a:t>
            </a:r>
          </a:p>
          <a:p>
            <a:r>
              <a:rPr lang="en-GB" dirty="0"/>
              <a:t>An autocratic style in which the leader gives specific instructions and monitors staff closely is most useful when the team cannot tackle the task unaided, is unwilling, new or suffered a previous leader who allowed standards to deteriorate. It is the style most people accept in a crisis. </a:t>
            </a:r>
          </a:p>
          <a:p>
            <a:r>
              <a:rPr lang="en-GB" b="1" dirty="0"/>
              <a:t>For this style to work well you need to:</a:t>
            </a:r>
          </a:p>
          <a:p>
            <a:r>
              <a:rPr lang="en-GB" dirty="0"/>
              <a:t>Be clear and precise about standards, performance targets and expectations;</a:t>
            </a:r>
          </a:p>
          <a:p>
            <a:r>
              <a:rPr lang="en-GB" dirty="0"/>
              <a:t>Give detailed instructions;</a:t>
            </a:r>
          </a:p>
          <a:p>
            <a:r>
              <a:rPr lang="en-GB" dirty="0"/>
              <a:t>Monitor key performance indicators closely;</a:t>
            </a:r>
          </a:p>
          <a:p>
            <a:r>
              <a:rPr lang="en-GB" dirty="0"/>
              <a:t>Use frequent feedback to modify behaviour;</a:t>
            </a:r>
          </a:p>
          <a:p>
            <a:r>
              <a:rPr lang="en-GB" dirty="0"/>
              <a:t>Help people over learning problems while being firm about standards. </a:t>
            </a:r>
          </a:p>
        </p:txBody>
      </p:sp>
      <p:sp>
        <p:nvSpPr>
          <p:cNvPr id="7" name="TextBox 6"/>
          <p:cNvSpPr txBox="1"/>
          <p:nvPr/>
        </p:nvSpPr>
        <p:spPr>
          <a:xfrm>
            <a:off x="397113" y="5373216"/>
            <a:ext cx="8352928" cy="1200329"/>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From video – Which Manager is Tells?________________________________________</a:t>
            </a:r>
          </a:p>
          <a:p>
            <a:r>
              <a:rPr lang="en-GB" dirty="0"/>
              <a:t>Affect on motivation of staff…</a:t>
            </a:r>
          </a:p>
          <a:p>
            <a:endParaRPr lang="en-GB" dirty="0"/>
          </a:p>
          <a:p>
            <a:endParaRPr lang="en-GB" dirty="0"/>
          </a:p>
        </p:txBody>
      </p:sp>
    </p:spTree>
    <p:extLst>
      <p:ext uri="{BB962C8B-B14F-4D97-AF65-F5344CB8AC3E}">
        <p14:creationId xmlns:p14="http://schemas.microsoft.com/office/powerpoint/2010/main" val="11961921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21937" y="116633"/>
            <a:ext cx="1945807" cy="792088"/>
          </a:xfrm>
          <a:solidFill>
            <a:schemeClr val="bg1">
              <a:lumMod val="85000"/>
            </a:schemeClr>
          </a:solidFill>
        </p:spPr>
        <p:txBody>
          <a:bodyPr/>
          <a:lstStyle/>
          <a:p>
            <a:r>
              <a:rPr lang="en-GB" sz="4000" b="1" dirty="0"/>
              <a:t>Sells</a:t>
            </a:r>
          </a:p>
        </p:txBody>
      </p:sp>
      <p:sp>
        <p:nvSpPr>
          <p:cNvPr id="6" name="Text Placeholder 5"/>
          <p:cNvSpPr>
            <a:spLocks noGrp="1"/>
          </p:cNvSpPr>
          <p:nvPr>
            <p:ph idx="1"/>
          </p:nvPr>
        </p:nvSpPr>
        <p:spPr>
          <a:xfrm>
            <a:off x="0" y="908720"/>
            <a:ext cx="9036496" cy="4320480"/>
          </a:xfrm>
        </p:spPr>
        <p:txBody>
          <a:bodyPr>
            <a:noAutofit/>
          </a:bodyPr>
          <a:lstStyle/>
          <a:p>
            <a:r>
              <a:rPr lang="en-GB" sz="2000" dirty="0"/>
              <a:t>Manager makes decision and then "sells" decision</a:t>
            </a:r>
          </a:p>
          <a:p>
            <a:r>
              <a:rPr lang="en-GB" sz="2000" dirty="0"/>
              <a:t>A persuasive style, in which the leader gives clear direction and supervises closely but also explains decisions, encourages suggestions and supports progress. It is most useful when motivation is lacking. It is also the best style where a task is non-negotiable but where the team's motivation is vital to achieve the results required.</a:t>
            </a:r>
          </a:p>
          <a:p>
            <a:r>
              <a:rPr lang="en-GB" sz="2000" b="1" dirty="0"/>
              <a:t>For this style to work you need to:</a:t>
            </a:r>
          </a:p>
          <a:p>
            <a:r>
              <a:rPr lang="en-GB" sz="2000" dirty="0"/>
              <a:t>Develop team skills, monitoring how those skills are implemented;</a:t>
            </a:r>
          </a:p>
          <a:p>
            <a:r>
              <a:rPr lang="en-GB" sz="2000" dirty="0"/>
              <a:t>Spend time with each individual addressing standards, skills and motivation;</a:t>
            </a:r>
          </a:p>
          <a:p>
            <a:r>
              <a:rPr lang="en-GB" sz="2000" dirty="0"/>
              <a:t>Monitor closely and be directive to keep performance to agreed standards;</a:t>
            </a:r>
          </a:p>
          <a:p>
            <a:r>
              <a:rPr lang="en-GB" sz="2000" dirty="0"/>
              <a:t>Listen to the team's feelings but stand your ground in relation to the goal;</a:t>
            </a:r>
          </a:p>
          <a:p>
            <a:r>
              <a:rPr lang="en-GB" sz="2000" dirty="0"/>
              <a:t>Reward positive behaviour.</a:t>
            </a:r>
          </a:p>
        </p:txBody>
      </p:sp>
      <p:sp>
        <p:nvSpPr>
          <p:cNvPr id="7" name="TextBox 6"/>
          <p:cNvSpPr txBox="1"/>
          <p:nvPr/>
        </p:nvSpPr>
        <p:spPr>
          <a:xfrm>
            <a:off x="321937" y="5229200"/>
            <a:ext cx="8352928" cy="1477328"/>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From video – Which Manager is Sells?_______________________________________</a:t>
            </a:r>
          </a:p>
          <a:p>
            <a:r>
              <a:rPr lang="en-GB" dirty="0"/>
              <a:t>Affect on motivation of staff…</a:t>
            </a:r>
          </a:p>
          <a:p>
            <a:endParaRPr lang="en-GB" dirty="0"/>
          </a:p>
          <a:p>
            <a:endParaRPr lang="en-GB" dirty="0"/>
          </a:p>
          <a:p>
            <a:endParaRPr lang="en-GB" dirty="0"/>
          </a:p>
        </p:txBody>
      </p:sp>
    </p:spTree>
    <p:extLst>
      <p:ext uri="{BB962C8B-B14F-4D97-AF65-F5344CB8AC3E}">
        <p14:creationId xmlns:p14="http://schemas.microsoft.com/office/powerpoint/2010/main" val="482100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0292" y="128477"/>
            <a:ext cx="2485524" cy="564219"/>
          </a:xfrm>
          <a:solidFill>
            <a:schemeClr val="accent2">
              <a:lumMod val="20000"/>
              <a:lumOff val="80000"/>
            </a:schemeClr>
          </a:solidFill>
        </p:spPr>
        <p:txBody>
          <a:bodyPr>
            <a:normAutofit fontScale="90000"/>
          </a:bodyPr>
          <a:lstStyle/>
          <a:p>
            <a:r>
              <a:rPr lang="en-GB" sz="4400" b="1" dirty="0"/>
              <a:t>Consult</a:t>
            </a:r>
          </a:p>
        </p:txBody>
      </p:sp>
      <p:sp>
        <p:nvSpPr>
          <p:cNvPr id="6" name="Text Placeholder 5"/>
          <p:cNvSpPr>
            <a:spLocks noGrp="1"/>
          </p:cNvSpPr>
          <p:nvPr>
            <p:ph idx="1"/>
          </p:nvPr>
        </p:nvSpPr>
        <p:spPr>
          <a:xfrm>
            <a:off x="107504" y="692696"/>
            <a:ext cx="8819732" cy="3888433"/>
          </a:xfrm>
        </p:spPr>
        <p:txBody>
          <a:bodyPr>
            <a:noAutofit/>
          </a:bodyPr>
          <a:lstStyle/>
          <a:p>
            <a:r>
              <a:rPr lang="en-GB" sz="1600" dirty="0"/>
              <a:t>Manager presents ideas and invites questions</a:t>
            </a:r>
          </a:p>
          <a:p>
            <a:r>
              <a:rPr lang="en-GB" sz="1600" dirty="0"/>
              <a:t>Manager presents tentative decision subject to change</a:t>
            </a:r>
          </a:p>
          <a:p>
            <a:r>
              <a:rPr lang="en-GB" sz="1600" dirty="0"/>
              <a:t>Manager presents problem, get suggestions, makes decision</a:t>
            </a:r>
          </a:p>
          <a:p>
            <a:r>
              <a:rPr lang="en-GB" sz="1600" dirty="0"/>
              <a:t>This is a collaborative style in which the leader discusses the task and listens to the team's ideas, taking them into account as he or she makes the key decisions. It is most useful when the team has sufficient skills and competence to make a contribution but where the leader feels a need to retain control. That need can result from an imbalance between the team's competence and the risk involved in the task. </a:t>
            </a:r>
          </a:p>
          <a:p>
            <a:r>
              <a:rPr lang="en-GB" sz="1600" b="1" dirty="0"/>
              <a:t>For this style to work you need to:</a:t>
            </a:r>
          </a:p>
          <a:p>
            <a:r>
              <a:rPr lang="en-GB" sz="1600" dirty="0"/>
              <a:t>Focus on morale and team spirit;</a:t>
            </a:r>
          </a:p>
          <a:p>
            <a:r>
              <a:rPr lang="en-GB" sz="1600" dirty="0"/>
              <a:t>Encourage participation, straight comment and feedback.</a:t>
            </a:r>
          </a:p>
          <a:p>
            <a:r>
              <a:rPr lang="en-GB" sz="1600" dirty="0"/>
              <a:t>Specify objectives but let the team discuss how to achieve them;</a:t>
            </a:r>
          </a:p>
          <a:p>
            <a:r>
              <a:rPr lang="en-GB" sz="1600" dirty="0"/>
              <a:t>Explain fully, and encourage 'buy-in' to major decisions while minimising directives and suggestions from yourself, except in exceptional circumstances.</a:t>
            </a:r>
          </a:p>
        </p:txBody>
      </p:sp>
      <p:sp>
        <p:nvSpPr>
          <p:cNvPr id="7" name="TextBox 6"/>
          <p:cNvSpPr txBox="1"/>
          <p:nvPr/>
        </p:nvSpPr>
        <p:spPr>
          <a:xfrm>
            <a:off x="251520" y="4653138"/>
            <a:ext cx="8675716" cy="2031325"/>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From video – Which Manager is Consult?_________________________________________</a:t>
            </a:r>
          </a:p>
          <a:p>
            <a:r>
              <a:rPr lang="en-GB" dirty="0"/>
              <a:t>Affect on motivation of staff…</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82387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72447" y="116632"/>
            <a:ext cx="3961469" cy="529208"/>
          </a:xfrm>
          <a:solidFill>
            <a:schemeClr val="accent4">
              <a:lumMod val="60000"/>
              <a:lumOff val="40000"/>
            </a:schemeClr>
          </a:solidFill>
        </p:spPr>
        <p:txBody>
          <a:bodyPr>
            <a:normAutofit fontScale="90000"/>
          </a:bodyPr>
          <a:lstStyle/>
          <a:p>
            <a:r>
              <a:rPr lang="en-GB" sz="4400" b="1" dirty="0"/>
              <a:t>Participate/Join</a:t>
            </a:r>
          </a:p>
        </p:txBody>
      </p:sp>
      <p:sp>
        <p:nvSpPr>
          <p:cNvPr id="6" name="Text Placeholder 5"/>
          <p:cNvSpPr>
            <a:spLocks noGrp="1"/>
          </p:cNvSpPr>
          <p:nvPr>
            <p:ph idx="1"/>
          </p:nvPr>
        </p:nvSpPr>
        <p:spPr>
          <a:xfrm>
            <a:off x="0" y="764704"/>
            <a:ext cx="9036496" cy="3096345"/>
          </a:xfrm>
        </p:spPr>
        <p:txBody>
          <a:bodyPr>
            <a:noAutofit/>
          </a:bodyPr>
          <a:lstStyle/>
          <a:p>
            <a:r>
              <a:rPr lang="en-GB" sz="2000" dirty="0"/>
              <a:t>Manager defines limits; asks group to make decision</a:t>
            </a:r>
          </a:p>
          <a:p>
            <a:r>
              <a:rPr lang="en-GB" sz="2000" dirty="0"/>
              <a:t>Manager permits subordinate to function within limits defined by superior </a:t>
            </a:r>
          </a:p>
          <a:p>
            <a:r>
              <a:rPr lang="en-GB" sz="2000" dirty="0"/>
              <a:t> A facilitating style in which the leader allows the team maximum responsibility, this is most useful when the team is competent and has a positive attitude towards the task. You can let them get on with it and use this style as an important part of their development. </a:t>
            </a:r>
          </a:p>
          <a:p>
            <a:r>
              <a:rPr lang="en-GB" sz="2000" b="1" dirty="0"/>
              <a:t>For this style to work you need to:</a:t>
            </a:r>
          </a:p>
          <a:p>
            <a:r>
              <a:rPr lang="en-GB" sz="2000" dirty="0"/>
              <a:t>Act as a resource that the team can call on when needed;</a:t>
            </a:r>
          </a:p>
          <a:p>
            <a:r>
              <a:rPr lang="en-GB" sz="2000" dirty="0"/>
              <a:t>Delegate increased responsibilities;</a:t>
            </a:r>
          </a:p>
          <a:p>
            <a:r>
              <a:rPr lang="en-GB" sz="2000" dirty="0"/>
              <a:t>Allow team members to manage themselves once you have agreed clear objectives - allow them to administer day-to-day monitoring and control;</a:t>
            </a:r>
          </a:p>
          <a:p>
            <a:r>
              <a:rPr lang="en-GB" sz="2000" dirty="0"/>
              <a:t>Represent the team to others, when necessary tackling anything that interferes with their performance.</a:t>
            </a:r>
          </a:p>
        </p:txBody>
      </p:sp>
      <p:sp>
        <p:nvSpPr>
          <p:cNvPr id="7" name="TextBox 6"/>
          <p:cNvSpPr txBox="1"/>
          <p:nvPr/>
        </p:nvSpPr>
        <p:spPr>
          <a:xfrm>
            <a:off x="394507" y="5103674"/>
            <a:ext cx="8352928" cy="1754326"/>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From video – Which Manager is Participate/Join?_______________________________</a:t>
            </a:r>
          </a:p>
          <a:p>
            <a:r>
              <a:rPr lang="en-GB" dirty="0"/>
              <a:t>Affect on motivation of staff…</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260720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6535" y="404664"/>
            <a:ext cx="7886700" cy="1575245"/>
          </a:xfrm>
        </p:spPr>
        <p:txBody>
          <a:bodyPr>
            <a:normAutofit/>
          </a:bodyPr>
          <a:lstStyle/>
          <a:p>
            <a:r>
              <a:rPr lang="en-GB" dirty="0"/>
              <a:t>How can different styles affect employee motivation?</a:t>
            </a:r>
          </a:p>
        </p:txBody>
      </p:sp>
      <p:sp>
        <p:nvSpPr>
          <p:cNvPr id="3" name="Text Placeholder 2"/>
          <p:cNvSpPr>
            <a:spLocks noGrp="1"/>
          </p:cNvSpPr>
          <p:nvPr>
            <p:ph type="body" idx="1"/>
          </p:nvPr>
        </p:nvSpPr>
        <p:spPr>
          <a:xfrm>
            <a:off x="586980" y="2708920"/>
            <a:ext cx="7886700" cy="2160240"/>
          </a:xfrm>
          <a:solidFill>
            <a:schemeClr val="accent4">
              <a:lumMod val="20000"/>
              <a:lumOff val="80000"/>
            </a:schemeClr>
          </a:solidFill>
        </p:spPr>
        <p:txBody>
          <a:bodyPr>
            <a:noAutofit/>
          </a:bodyPr>
          <a:lstStyle/>
          <a:p>
            <a:r>
              <a:rPr lang="en-GB" sz="2400" dirty="0">
                <a:solidFill>
                  <a:schemeClr val="tx1"/>
                </a:solidFill>
              </a:rPr>
              <a:t>Analyse the impacts – positive and negative, short and long-term affect?</a:t>
            </a:r>
          </a:p>
          <a:p>
            <a:endParaRPr lang="en-GB" sz="2400" dirty="0">
              <a:solidFill>
                <a:schemeClr val="tx1"/>
              </a:solidFill>
            </a:endParaRPr>
          </a:p>
          <a:p>
            <a:r>
              <a:rPr lang="en-GB" sz="2400" dirty="0">
                <a:solidFill>
                  <a:schemeClr val="tx1"/>
                </a:solidFill>
              </a:rPr>
              <a:t>Write your ideas on A3 paper to make a poster</a:t>
            </a:r>
          </a:p>
        </p:txBody>
      </p:sp>
    </p:spTree>
    <p:extLst>
      <p:ext uri="{BB962C8B-B14F-4D97-AF65-F5344CB8AC3E}">
        <p14:creationId xmlns:p14="http://schemas.microsoft.com/office/powerpoint/2010/main" val="41712694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8756</TotalTime>
  <Words>1001</Words>
  <Application>Microsoft Office PowerPoint</Application>
  <PresentationFormat>On-screen Show (4:3)</PresentationFormat>
  <Paragraphs>128</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Berlin Sans FB</vt:lpstr>
      <vt:lpstr>Calibri</vt:lpstr>
      <vt:lpstr>Calibri Light</vt:lpstr>
      <vt:lpstr>Office Theme</vt:lpstr>
      <vt:lpstr>Name the logo – complete the sheet</vt:lpstr>
      <vt:lpstr>Applied General Business Studies</vt:lpstr>
      <vt:lpstr>PowerPoint Presentation</vt:lpstr>
      <vt:lpstr>Overview</vt:lpstr>
      <vt:lpstr>This week, your lessons will cover </vt:lpstr>
      <vt:lpstr>Who are these people and what do they have in common?</vt:lpstr>
      <vt:lpstr>Leadership</vt:lpstr>
      <vt:lpstr>What do leaders do?</vt:lpstr>
      <vt:lpstr>What do leaders do?</vt:lpstr>
      <vt:lpstr>Tannenbaum and Schmidt  Continuum of Leadership </vt:lpstr>
      <vt:lpstr>Tells</vt:lpstr>
      <vt:lpstr>Sells</vt:lpstr>
      <vt:lpstr>Consult</vt:lpstr>
      <vt:lpstr>Participate/Join</vt:lpstr>
      <vt:lpstr>How can different styles affect employee motivation?</vt:lpstr>
    </vt:vector>
  </TitlesOfParts>
  <Company>Fulston Manor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Studies</dc:title>
  <dc:creator>LHay</dc:creator>
  <cp:lastModifiedBy>LHay</cp:lastModifiedBy>
  <cp:revision>35</cp:revision>
  <cp:lastPrinted>2018-06-25T08:27:41Z</cp:lastPrinted>
  <dcterms:created xsi:type="dcterms:W3CDTF">2014-06-06T14:28:11Z</dcterms:created>
  <dcterms:modified xsi:type="dcterms:W3CDTF">2021-05-17T10:16:04Z</dcterms:modified>
</cp:coreProperties>
</file>