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3" r:id="rId14"/>
    <p:sldId id="276" r:id="rId15"/>
    <p:sldId id="274" r:id="rId16"/>
    <p:sldId id="275" r:id="rId17"/>
    <p:sldId id="277" r:id="rId18"/>
    <p:sldId id="278" r:id="rId19"/>
    <p:sldId id="279" r:id="rId20"/>
    <p:sldId id="280" r:id="rId21"/>
    <p:sldId id="281" r:id="rId22"/>
    <p:sldId id="28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0EFBDBE-3BDF-45B3-A794-D222CF9AD8DD}"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405167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0EFBDBE-3BDF-45B3-A794-D222CF9AD8DD}"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61068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EFBDBE-3BDF-45B3-A794-D222CF9AD8DD}"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794612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0EFBDBE-3BDF-45B3-A794-D222CF9AD8DD}"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4185190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0EFBDBE-3BDF-45B3-A794-D222CF9AD8DD}"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1804043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0EFBDBE-3BDF-45B3-A794-D222CF9AD8DD}"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2799139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EFBDBE-3BDF-45B3-A794-D222CF9AD8DD}"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844951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EFBDBE-3BDF-45B3-A794-D222CF9AD8DD}"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226523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EFBDBE-3BDF-45B3-A794-D222CF9AD8DD}"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4242922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0EFBDBE-3BDF-45B3-A794-D222CF9AD8DD}"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1089950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0EFBDBE-3BDF-45B3-A794-D222CF9AD8DD}"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4A2C28-9A0F-405D-B6DF-30789E03297B}" type="slidenum">
              <a:rPr lang="en-GB" smtClean="0"/>
              <a:t>‹#›</a:t>
            </a:fld>
            <a:endParaRPr lang="en-GB"/>
          </a:p>
        </p:txBody>
      </p:sp>
    </p:spTree>
    <p:extLst>
      <p:ext uri="{BB962C8B-B14F-4D97-AF65-F5344CB8AC3E}">
        <p14:creationId xmlns:p14="http://schemas.microsoft.com/office/powerpoint/2010/main" val="2662227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EFBDBE-3BDF-45B3-A794-D222CF9AD8DD}" type="datetimeFigureOut">
              <a:rPr lang="en-GB" smtClean="0"/>
              <a:t>09/06/2021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4A2C28-9A0F-405D-B6DF-30789E03297B}" type="slidenum">
              <a:rPr lang="en-GB" smtClean="0"/>
              <a:t>‹#›</a:t>
            </a:fld>
            <a:endParaRPr lang="en-GB"/>
          </a:p>
        </p:txBody>
      </p:sp>
    </p:spTree>
    <p:extLst>
      <p:ext uri="{BB962C8B-B14F-4D97-AF65-F5344CB8AC3E}">
        <p14:creationId xmlns:p14="http://schemas.microsoft.com/office/powerpoint/2010/main" val="1416062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www.medievality.com/fourth-crusade.html" TargetMode="External"/><Relationship Id="rId3" Type="http://schemas.openxmlformats.org/officeDocument/2006/relationships/hyperlink" Target="http://www.medievality.com/first-crusade.html" TargetMode="External"/><Relationship Id="rId7" Type="http://schemas.openxmlformats.org/officeDocument/2006/relationships/hyperlink" Target="http://www.medievality.com/third-crusade.html" TargetMode="External"/><Relationship Id="rId2" Type="http://schemas.openxmlformats.org/officeDocument/2006/relationships/hyperlink" Target="https://www.bbc.co.uk/bitesize/guides/zjbj6sg/revision/1" TargetMode="External"/><Relationship Id="rId1" Type="http://schemas.openxmlformats.org/officeDocument/2006/relationships/slideLayout" Target="../slideLayouts/slideLayout2.xml"/><Relationship Id="rId6" Type="http://schemas.openxmlformats.org/officeDocument/2006/relationships/hyperlink" Target="http://www.umich.edu/~marcons/Crusades/timeline/summaries/third_crusade.htm" TargetMode="External"/><Relationship Id="rId5" Type="http://schemas.openxmlformats.org/officeDocument/2006/relationships/hyperlink" Target="http://www.medievality.com/second-crusade.html" TargetMode="External"/><Relationship Id="rId10" Type="http://schemas.openxmlformats.org/officeDocument/2006/relationships/hyperlink" Target="https://www.youtube.com/watch?v=X0zudTQelzI" TargetMode="External"/><Relationship Id="rId4" Type="http://schemas.openxmlformats.org/officeDocument/2006/relationships/hyperlink" Target="http://www.umich.edu/~marcons/Crusades/timeline/summaries/second_crusade.htm" TargetMode="External"/><Relationship Id="rId9" Type="http://schemas.openxmlformats.org/officeDocument/2006/relationships/hyperlink" Target="http://the-orb.arlima.net/textbooks/crusade/crusadesindex.html"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www.youtube.com/watch?v=EfS5I8ZMqEM" TargetMode="External"/><Relationship Id="rId3" Type="http://schemas.openxmlformats.org/officeDocument/2006/relationships/hyperlink" Target="https://blog.britishmuseum.org/thomas-becket-the-murder-that-shook-the-middle-ages/?_gl=1*48sm7n*_ga*MTc0ODcyMjIzNC4xNjIzMTU1NTAx*_ga_08TLB9R8X1*MTYyMzE2NjcxNS4zLjAuMTYyMzE2NjcxNS4w" TargetMode="External"/><Relationship Id="rId7" Type="http://schemas.openxmlformats.org/officeDocument/2006/relationships/hyperlink" Target="https://www.youtube.com/watch?v=FVysavFkXsQ" TargetMode="External"/><Relationship Id="rId2" Type="http://schemas.openxmlformats.org/officeDocument/2006/relationships/hyperlink" Target="https://www.bbc.co.uk/bitesize/guides/zw3wxnb/revision/1" TargetMode="External"/><Relationship Id="rId1" Type="http://schemas.openxmlformats.org/officeDocument/2006/relationships/slideLayout" Target="../slideLayouts/slideLayout2.xml"/><Relationship Id="rId6" Type="http://schemas.openxmlformats.org/officeDocument/2006/relationships/hyperlink" Target="https://www.youtube.com/watch?v=JczRpnjNKwc" TargetMode="External"/><Relationship Id="rId5" Type="http://schemas.openxmlformats.org/officeDocument/2006/relationships/hyperlink" Target="https://www.historic-uk.com/HistoryUK/HistoryofEngland/Thomas-Becket/" TargetMode="External"/><Relationship Id="rId4" Type="http://schemas.openxmlformats.org/officeDocument/2006/relationships/hyperlink" Target="http://www.eyewitnesstohistory.com/becket.htm"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canterburymuseums.co.uk/events/saint-thomas-becket-world-celebrity-healer/" TargetMode="External"/><Relationship Id="rId2" Type="http://schemas.openxmlformats.org/officeDocument/2006/relationships/hyperlink" Target="https://www.britishmuseum.org/exhibitions/thomas-becket-murder-and-making-saint"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822949" y="807243"/>
            <a:ext cx="6323851" cy="1752601"/>
          </a:xfrm>
        </p:spPr>
        <p:txBody>
          <a:bodyPr>
            <a:normAutofit fontScale="90000"/>
          </a:bodyPr>
          <a:lstStyle/>
          <a:p>
            <a:pPr>
              <a:defRPr/>
            </a:pPr>
            <a:br>
              <a:rPr lang="en-GB" dirty="0"/>
            </a:br>
            <a:br>
              <a:rPr lang="en-GB" dirty="0"/>
            </a:br>
            <a:r>
              <a:rPr lang="en-GB" dirty="0"/>
              <a:t>A level history</a:t>
            </a:r>
            <a:br>
              <a:rPr lang="en-GB" dirty="0"/>
            </a:br>
            <a:endParaRPr lang="en-GB" dirty="0"/>
          </a:p>
        </p:txBody>
      </p:sp>
      <p:pic>
        <p:nvPicPr>
          <p:cNvPr id="4" name="Picture 3">
            <a:extLst>
              <a:ext uri="{FF2B5EF4-FFF2-40B4-BE49-F238E27FC236}">
                <a16:creationId xmlns:a16="http://schemas.microsoft.com/office/drawing/2014/main" id="{832ADEDF-C734-4E91-81B8-61432181E27E}"/>
              </a:ext>
            </a:extLst>
          </p:cNvPr>
          <p:cNvPicPr>
            <a:picLocks noChangeAspect="1"/>
          </p:cNvPicPr>
          <p:nvPr/>
        </p:nvPicPr>
        <p:blipFill>
          <a:blip r:embed="rId2"/>
          <a:stretch>
            <a:fillRect/>
          </a:stretch>
        </p:blipFill>
        <p:spPr>
          <a:xfrm>
            <a:off x="4776157" y="3069121"/>
            <a:ext cx="2417434" cy="1943617"/>
          </a:xfrm>
          <a:prstGeom prst="rect">
            <a:avLst/>
          </a:prstGeom>
        </p:spPr>
      </p:pic>
      <p:pic>
        <p:nvPicPr>
          <p:cNvPr id="5" name="Picture 4">
            <a:extLst>
              <a:ext uri="{FF2B5EF4-FFF2-40B4-BE49-F238E27FC236}">
                <a16:creationId xmlns:a16="http://schemas.microsoft.com/office/drawing/2014/main" id="{5C1AD9AF-8CA8-4775-9441-25340E96A460}"/>
              </a:ext>
            </a:extLst>
          </p:cNvPr>
          <p:cNvPicPr>
            <a:picLocks noChangeAspect="1"/>
          </p:cNvPicPr>
          <p:nvPr/>
        </p:nvPicPr>
        <p:blipFill>
          <a:blip r:embed="rId3"/>
          <a:stretch>
            <a:fillRect/>
          </a:stretch>
        </p:blipFill>
        <p:spPr>
          <a:xfrm>
            <a:off x="7706335" y="3087032"/>
            <a:ext cx="2642389" cy="1894543"/>
          </a:xfrm>
          <a:prstGeom prst="rect">
            <a:avLst/>
          </a:prstGeom>
        </p:spPr>
      </p:pic>
      <p:sp>
        <p:nvSpPr>
          <p:cNvPr id="13314" name="Subtitle 2"/>
          <p:cNvSpPr>
            <a:spLocks noGrp="1"/>
          </p:cNvSpPr>
          <p:nvPr>
            <p:ph type="subTitle" idx="1"/>
          </p:nvPr>
        </p:nvSpPr>
        <p:spPr>
          <a:xfrm>
            <a:off x="2057400" y="3228975"/>
            <a:ext cx="7854950" cy="1752600"/>
          </a:xfrm>
        </p:spPr>
        <p:txBody>
          <a:bodyPr/>
          <a:lstStyle/>
          <a:p>
            <a:pPr algn="l"/>
            <a:endParaRPr lang="en-GB" dirty="0"/>
          </a:p>
        </p:txBody>
      </p:sp>
      <p:pic>
        <p:nvPicPr>
          <p:cNvPr id="3" name="Picture 2">
            <a:extLst>
              <a:ext uri="{FF2B5EF4-FFF2-40B4-BE49-F238E27FC236}">
                <a16:creationId xmlns:a16="http://schemas.microsoft.com/office/drawing/2014/main" id="{0E39D7CE-B025-4374-A715-5DF6D63CD052}"/>
              </a:ext>
            </a:extLst>
          </p:cNvPr>
          <p:cNvPicPr>
            <a:picLocks noChangeAspect="1"/>
          </p:cNvPicPr>
          <p:nvPr/>
        </p:nvPicPr>
        <p:blipFill>
          <a:blip r:embed="rId4"/>
          <a:stretch>
            <a:fillRect/>
          </a:stretch>
        </p:blipFill>
        <p:spPr>
          <a:xfrm>
            <a:off x="944185" y="3102975"/>
            <a:ext cx="3319228" cy="1862655"/>
          </a:xfrm>
          <a:prstGeom prst="rect">
            <a:avLst/>
          </a:prstGeom>
        </p:spPr>
      </p:pic>
    </p:spTree>
    <p:extLst>
      <p:ext uri="{BB962C8B-B14F-4D97-AF65-F5344CB8AC3E}">
        <p14:creationId xmlns:p14="http://schemas.microsoft.com/office/powerpoint/2010/main" val="3160885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57540" y="574353"/>
            <a:ext cx="7851648" cy="3068960"/>
          </a:xfrm>
        </p:spPr>
        <p:txBody>
          <a:bodyPr>
            <a:normAutofit fontScale="90000"/>
          </a:bodyPr>
          <a:lstStyle/>
          <a:p>
            <a:pPr>
              <a:defRPr/>
            </a:pPr>
            <a:r>
              <a:rPr lang="en-GB" dirty="0"/>
              <a:t>A level history</a:t>
            </a:r>
            <a:br>
              <a:rPr lang="en-GB" dirty="0"/>
            </a:br>
            <a:br>
              <a:rPr lang="en-GB" dirty="0"/>
            </a:br>
            <a:br>
              <a:rPr lang="en-GB" dirty="0"/>
            </a:br>
            <a:endParaRPr lang="en-GB" dirty="0"/>
          </a:p>
        </p:txBody>
      </p:sp>
      <p:sp>
        <p:nvSpPr>
          <p:cNvPr id="13314" name="Subtitle 2"/>
          <p:cNvSpPr>
            <a:spLocks noGrp="1"/>
          </p:cNvSpPr>
          <p:nvPr>
            <p:ph type="subTitle" idx="1"/>
          </p:nvPr>
        </p:nvSpPr>
        <p:spPr>
          <a:xfrm>
            <a:off x="809896" y="3981317"/>
            <a:ext cx="11168743" cy="2706865"/>
          </a:xfrm>
        </p:spPr>
        <p:txBody>
          <a:bodyPr>
            <a:normAutofit/>
          </a:bodyPr>
          <a:lstStyle/>
          <a:p>
            <a:pPr algn="l"/>
            <a:r>
              <a:rPr lang="en-GB" dirty="0"/>
              <a:t>Well done for choosing A level history!</a:t>
            </a:r>
          </a:p>
          <a:p>
            <a:pPr algn="l"/>
            <a:r>
              <a:rPr lang="en-GB" dirty="0"/>
              <a:t>Over the next two years we will have a great time studying some fascinating events and characters.</a:t>
            </a:r>
          </a:p>
          <a:p>
            <a:pPr algn="l"/>
            <a:r>
              <a:rPr lang="en-GB" dirty="0"/>
              <a:t>We now have the opportunity over these next weeks to do introductory work on our Year 12 topics.  </a:t>
            </a:r>
            <a:endParaRPr lang="en-GB" u="sng" dirty="0"/>
          </a:p>
          <a:p>
            <a:pPr algn="l"/>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1852" y="1647758"/>
            <a:ext cx="2231522" cy="1959429"/>
          </a:xfrm>
          <a:prstGeom prst="rect">
            <a:avLst/>
          </a:prstGeom>
        </p:spPr>
      </p:pic>
      <p:pic>
        <p:nvPicPr>
          <p:cNvPr id="6" name="Picture 5">
            <a:extLst>
              <a:ext uri="{FF2B5EF4-FFF2-40B4-BE49-F238E27FC236}">
                <a16:creationId xmlns:a16="http://schemas.microsoft.com/office/drawing/2014/main" id="{72F16C18-AD48-4A35-B329-70EC2130955D}"/>
              </a:ext>
            </a:extLst>
          </p:cNvPr>
          <p:cNvPicPr>
            <a:picLocks noChangeAspect="1"/>
          </p:cNvPicPr>
          <p:nvPr/>
        </p:nvPicPr>
        <p:blipFill>
          <a:blip r:embed="rId3"/>
          <a:stretch>
            <a:fillRect/>
          </a:stretch>
        </p:blipFill>
        <p:spPr>
          <a:xfrm>
            <a:off x="7391733" y="1741101"/>
            <a:ext cx="2617455" cy="1902212"/>
          </a:xfrm>
          <a:prstGeom prst="rect">
            <a:avLst/>
          </a:prstGeom>
        </p:spPr>
      </p:pic>
      <p:pic>
        <p:nvPicPr>
          <p:cNvPr id="7" name="Picture 6">
            <a:extLst>
              <a:ext uri="{FF2B5EF4-FFF2-40B4-BE49-F238E27FC236}">
                <a16:creationId xmlns:a16="http://schemas.microsoft.com/office/drawing/2014/main" id="{67CD6DBC-8F5C-41A2-8AB6-E75FF7E5380D}"/>
              </a:ext>
            </a:extLst>
          </p:cNvPr>
          <p:cNvPicPr>
            <a:picLocks noChangeAspect="1"/>
          </p:cNvPicPr>
          <p:nvPr/>
        </p:nvPicPr>
        <p:blipFill>
          <a:blip r:embed="rId4"/>
          <a:stretch>
            <a:fillRect/>
          </a:stretch>
        </p:blipFill>
        <p:spPr>
          <a:xfrm>
            <a:off x="4576171" y="1647757"/>
            <a:ext cx="2063167" cy="1959429"/>
          </a:xfrm>
          <a:prstGeom prst="rect">
            <a:avLst/>
          </a:prstGeom>
        </p:spPr>
      </p:pic>
    </p:spTree>
    <p:extLst>
      <p:ext uri="{BB962C8B-B14F-4D97-AF65-F5344CB8AC3E}">
        <p14:creationId xmlns:p14="http://schemas.microsoft.com/office/powerpoint/2010/main" val="2986600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4337" name="Title 1"/>
          <p:cNvSpPr>
            <a:spLocks noGrp="1"/>
          </p:cNvSpPr>
          <p:nvPr>
            <p:ph type="title"/>
          </p:nvPr>
        </p:nvSpPr>
        <p:spPr>
          <a:xfrm>
            <a:off x="1981200" y="692696"/>
            <a:ext cx="8229600" cy="1728192"/>
          </a:xfrm>
        </p:spPr>
        <p:txBody>
          <a:bodyPr/>
          <a:lstStyle/>
          <a:p>
            <a:pPr algn="ctr"/>
            <a:r>
              <a:rPr lang="en-GB" dirty="0"/>
              <a:t>The structure of the course</a:t>
            </a:r>
            <a:br>
              <a:rPr lang="en-GB" dirty="0"/>
            </a:br>
            <a:endParaRPr lang="en-GB" dirty="0"/>
          </a:p>
        </p:txBody>
      </p:sp>
      <p:sp>
        <p:nvSpPr>
          <p:cNvPr id="14338" name="Content Placeholder 2"/>
          <p:cNvSpPr>
            <a:spLocks noGrp="1"/>
          </p:cNvSpPr>
          <p:nvPr>
            <p:ph sz="half" idx="1"/>
          </p:nvPr>
        </p:nvSpPr>
        <p:spPr>
          <a:xfrm>
            <a:off x="1981200" y="1920875"/>
            <a:ext cx="4038600" cy="4433888"/>
          </a:xfrm>
        </p:spPr>
        <p:txBody>
          <a:bodyPr/>
          <a:lstStyle/>
          <a:p>
            <a:pPr marL="0" indent="0">
              <a:buNone/>
            </a:pPr>
            <a:r>
              <a:rPr lang="en-GB" u="sng" dirty="0"/>
              <a:t>Y12</a:t>
            </a:r>
          </a:p>
          <a:p>
            <a:r>
              <a:rPr lang="en-GB" sz="2000" dirty="0"/>
              <a:t>Henry II 1154-1189</a:t>
            </a:r>
          </a:p>
          <a:p>
            <a:r>
              <a:rPr lang="en-GB" sz="2000" dirty="0"/>
              <a:t>The Crusades 1095-1204</a:t>
            </a:r>
          </a:p>
          <a:p>
            <a:endParaRPr lang="en-GB" sz="2000" dirty="0"/>
          </a:p>
          <a:p>
            <a:pPr algn="ctr">
              <a:buFont typeface="Wingdings 2" pitchFamily="18" charset="2"/>
              <a:buNone/>
            </a:pPr>
            <a:endParaRPr lang="en-GB" sz="2000" dirty="0"/>
          </a:p>
        </p:txBody>
      </p:sp>
      <p:sp>
        <p:nvSpPr>
          <p:cNvPr id="14339" name="Content Placeholder 3"/>
          <p:cNvSpPr>
            <a:spLocks noGrp="1"/>
          </p:cNvSpPr>
          <p:nvPr>
            <p:ph sz="half" idx="2"/>
          </p:nvPr>
        </p:nvSpPr>
        <p:spPr>
          <a:xfrm>
            <a:off x="6172200" y="1920875"/>
            <a:ext cx="4038600" cy="4433888"/>
          </a:xfrm>
        </p:spPr>
        <p:txBody>
          <a:bodyPr/>
          <a:lstStyle/>
          <a:p>
            <a:pPr marL="0" indent="0">
              <a:buNone/>
            </a:pPr>
            <a:r>
              <a:rPr lang="en-GB" u="sng" dirty="0"/>
              <a:t>Y13</a:t>
            </a:r>
          </a:p>
          <a:p>
            <a:r>
              <a:rPr lang="en-GB" sz="2000" dirty="0"/>
              <a:t>Coursework: American Civil Rights </a:t>
            </a:r>
          </a:p>
          <a:p>
            <a:r>
              <a:rPr lang="en-GB" sz="2000" dirty="0"/>
              <a:t>Theme: The witch craze in Britain, Europe and North America</a:t>
            </a:r>
          </a:p>
          <a:p>
            <a:pPr marL="0" indent="0">
              <a:buNone/>
            </a:pPr>
            <a:r>
              <a:rPr lang="en-GB" sz="2000" dirty="0"/>
              <a:t>   </a:t>
            </a:r>
          </a:p>
          <a:p>
            <a:pPr>
              <a:buFont typeface="Wingdings 2" pitchFamily="18" charset="2"/>
              <a:buNone/>
            </a:pPr>
            <a:r>
              <a:rPr lang="en-GB" sz="2000" dirty="0"/>
              <a:t>           </a:t>
            </a:r>
          </a:p>
        </p:txBody>
      </p:sp>
      <p:pic>
        <p:nvPicPr>
          <p:cNvPr id="2" name="Picture 1"/>
          <p:cNvPicPr>
            <a:picLocks noChangeAspect="1"/>
          </p:cNvPicPr>
          <p:nvPr/>
        </p:nvPicPr>
        <p:blipFill>
          <a:blip r:embed="rId2"/>
          <a:stretch>
            <a:fillRect/>
          </a:stretch>
        </p:blipFill>
        <p:spPr>
          <a:xfrm>
            <a:off x="1981200" y="4011726"/>
            <a:ext cx="3611981" cy="2515519"/>
          </a:xfrm>
          <a:prstGeom prst="rect">
            <a:avLst/>
          </a:prstGeom>
        </p:spPr>
      </p:pic>
      <p:pic>
        <p:nvPicPr>
          <p:cNvPr id="3" name="Picture 2">
            <a:extLst>
              <a:ext uri="{FF2B5EF4-FFF2-40B4-BE49-F238E27FC236}">
                <a16:creationId xmlns:a16="http://schemas.microsoft.com/office/drawing/2014/main" id="{35E1E8CE-9D43-4C66-A0CE-1ACE22195CD4}"/>
              </a:ext>
            </a:extLst>
          </p:cNvPr>
          <p:cNvPicPr>
            <a:picLocks noChangeAspect="1"/>
          </p:cNvPicPr>
          <p:nvPr/>
        </p:nvPicPr>
        <p:blipFill>
          <a:blip r:embed="rId3"/>
          <a:stretch>
            <a:fillRect/>
          </a:stretch>
        </p:blipFill>
        <p:spPr>
          <a:xfrm>
            <a:off x="6274904" y="4011726"/>
            <a:ext cx="3611981" cy="2515519"/>
          </a:xfrm>
          <a:prstGeom prst="rect">
            <a:avLst/>
          </a:prstGeom>
        </p:spPr>
      </p:pic>
    </p:spTree>
    <p:extLst>
      <p:ext uri="{BB962C8B-B14F-4D97-AF65-F5344CB8AC3E}">
        <p14:creationId xmlns:p14="http://schemas.microsoft.com/office/powerpoint/2010/main" val="1992042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86322" y="-550163"/>
            <a:ext cx="9144000" cy="2387600"/>
          </a:xfrm>
        </p:spPr>
        <p:txBody>
          <a:bodyPr/>
          <a:lstStyle/>
          <a:p>
            <a:r>
              <a:rPr lang="en-GB" dirty="0"/>
              <a:t>The Crusades</a:t>
            </a:r>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360" y="3602038"/>
            <a:ext cx="2733675" cy="28575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6532" y="3541006"/>
            <a:ext cx="3023581" cy="288752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07611" y="3572018"/>
            <a:ext cx="3483864" cy="2825496"/>
          </a:xfrm>
          <a:prstGeom prst="rect">
            <a:avLst/>
          </a:prstGeom>
        </p:spPr>
      </p:pic>
      <p:sp>
        <p:nvSpPr>
          <p:cNvPr id="7" name="TextBox 6"/>
          <p:cNvSpPr txBox="1"/>
          <p:nvPr/>
        </p:nvSpPr>
        <p:spPr>
          <a:xfrm>
            <a:off x="341812" y="2073406"/>
            <a:ext cx="11508376" cy="12926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Now let’s make a start on this topic.</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You can do your work on paper or on computer. Either way, save it (and this PowerPoint)!</a:t>
            </a:r>
          </a:p>
        </p:txBody>
      </p:sp>
    </p:spTree>
    <p:extLst>
      <p:ext uri="{BB962C8B-B14F-4D97-AF65-F5344CB8AC3E}">
        <p14:creationId xmlns:p14="http://schemas.microsoft.com/office/powerpoint/2010/main" val="3338147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 </a:t>
            </a:r>
          </a:p>
        </p:txBody>
      </p:sp>
      <p:sp>
        <p:nvSpPr>
          <p:cNvPr id="3" name="Content Placeholder 2"/>
          <p:cNvSpPr>
            <a:spLocks noGrp="1"/>
          </p:cNvSpPr>
          <p:nvPr>
            <p:ph idx="1"/>
          </p:nvPr>
        </p:nvSpPr>
        <p:spPr>
          <a:xfrm>
            <a:off x="378822" y="243680"/>
            <a:ext cx="11377749" cy="2097766"/>
          </a:xfrm>
        </p:spPr>
        <p:txBody>
          <a:bodyPr>
            <a:normAutofit lnSpcReduction="10000"/>
          </a:bodyPr>
          <a:lstStyle/>
          <a:p>
            <a:pPr marL="0" indent="0" algn="ctr">
              <a:buNone/>
            </a:pPr>
            <a:r>
              <a:rPr lang="en-GB" u="sng" dirty="0"/>
              <a:t>LO: To gain an overview of the Crusades</a:t>
            </a:r>
          </a:p>
          <a:p>
            <a:pPr marL="0" indent="0">
              <a:buNone/>
            </a:pPr>
            <a:r>
              <a:rPr lang="en-GB" dirty="0"/>
              <a:t>In one of our units in Y12 we will study the Crusades.   </a:t>
            </a:r>
          </a:p>
          <a:p>
            <a:pPr marL="0" indent="0">
              <a:buNone/>
            </a:pPr>
            <a:r>
              <a:rPr lang="en-GB" dirty="0"/>
              <a:t>These were a series of wars which stretched throughout the Middle Ages, and were fought between the powers of Europe and those in the Middle East over control of the Holy Land and its capital, Jerusalem.</a:t>
            </a:r>
          </a:p>
          <a:p>
            <a:pPr marL="0" indent="0">
              <a:buNone/>
            </a:pPr>
            <a:endParaRPr lang="en-GB" dirty="0"/>
          </a:p>
          <a:p>
            <a:pPr marL="0" indent="0">
              <a:buNone/>
            </a:pPr>
            <a:endParaRPr lang="en-GB" dirty="0"/>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3174728" y="2341445"/>
            <a:ext cx="5825127" cy="4176921"/>
          </a:xfrm>
          <a:prstGeom prst="rect">
            <a:avLst/>
          </a:prstGeom>
        </p:spPr>
      </p:pic>
      <p:sp>
        <p:nvSpPr>
          <p:cNvPr id="8" name="Oval 7"/>
          <p:cNvSpPr/>
          <p:nvPr/>
        </p:nvSpPr>
        <p:spPr>
          <a:xfrm>
            <a:off x="8112034" y="5577840"/>
            <a:ext cx="1058092" cy="94052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2" name="Straight Arrow Connector 11"/>
          <p:cNvCxnSpPr/>
          <p:nvPr/>
        </p:nvCxnSpPr>
        <p:spPr>
          <a:xfrm flipH="1">
            <a:off x="9170126" y="5381897"/>
            <a:ext cx="653143" cy="39188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9823269" y="4387017"/>
            <a:ext cx="2024742"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Crusades took place here in the Holy Land. The whole region is known as the Middle East.</a:t>
            </a:r>
          </a:p>
        </p:txBody>
      </p:sp>
    </p:spTree>
    <p:extLst>
      <p:ext uri="{BB962C8B-B14F-4D97-AF65-F5344CB8AC3E}">
        <p14:creationId xmlns:p14="http://schemas.microsoft.com/office/powerpoint/2010/main" val="3948845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t>LO: To use primary sources to gain an overview of the Crusades</a:t>
            </a:r>
          </a:p>
        </p:txBody>
      </p:sp>
      <p:sp>
        <p:nvSpPr>
          <p:cNvPr id="3" name="Content Placeholder 2"/>
          <p:cNvSpPr>
            <a:spLocks noGrp="1"/>
          </p:cNvSpPr>
          <p:nvPr>
            <p:ph idx="1"/>
          </p:nvPr>
        </p:nvSpPr>
        <p:spPr/>
        <p:txBody>
          <a:bodyPr>
            <a:normAutofit lnSpcReduction="10000"/>
          </a:bodyPr>
          <a:lstStyle/>
          <a:p>
            <a:pPr marL="0" lvl="0" indent="0">
              <a:lnSpc>
                <a:spcPct val="100000"/>
              </a:lnSpc>
              <a:spcBef>
                <a:spcPts val="0"/>
              </a:spcBef>
              <a:buNone/>
              <a:defRPr/>
            </a:pPr>
            <a:r>
              <a:rPr lang="en-GB" dirty="0">
                <a:solidFill>
                  <a:prstClr val="black"/>
                </a:solidFill>
              </a:rPr>
              <a:t>What do the following sources tell you about the Crusades?  Add your comments around the pictures.</a:t>
            </a:r>
          </a:p>
          <a:p>
            <a:pPr marL="0" lvl="0" indent="0" algn="ctr">
              <a:lnSpc>
                <a:spcPct val="100000"/>
              </a:lnSpc>
              <a:spcBef>
                <a:spcPts val="0"/>
              </a:spcBef>
              <a:buNone/>
              <a:defRPr/>
            </a:pPr>
            <a:endParaRPr lang="en-GB" dirty="0">
              <a:solidFill>
                <a:prstClr val="black"/>
              </a:solidFill>
            </a:endParaRPr>
          </a:p>
          <a:p>
            <a:pPr marL="0" lvl="0" indent="0">
              <a:lnSpc>
                <a:spcPct val="100000"/>
              </a:lnSpc>
              <a:spcBef>
                <a:spcPts val="0"/>
              </a:spcBef>
              <a:buNone/>
              <a:defRPr/>
            </a:pPr>
            <a:r>
              <a:rPr lang="en-GB" dirty="0">
                <a:solidFill>
                  <a:prstClr val="black"/>
                </a:solidFill>
              </a:rPr>
              <a:t>For instance, source 1 on the next slide suggests that a lot of people went, including soldiers, women and children (you’ll see the young person at the bottom of the picture, but the original document has been damaged so it’s hard to make out their head).  We can also learn that this group was led by a monk.</a:t>
            </a:r>
          </a:p>
          <a:p>
            <a:pPr marL="0" lvl="0" indent="0">
              <a:lnSpc>
                <a:spcPct val="100000"/>
              </a:lnSpc>
              <a:spcBef>
                <a:spcPts val="0"/>
              </a:spcBef>
              <a:buNone/>
              <a:defRPr/>
            </a:pPr>
            <a:endParaRPr lang="en-GB" dirty="0">
              <a:solidFill>
                <a:prstClr val="black"/>
              </a:solidFill>
            </a:endParaRPr>
          </a:p>
          <a:p>
            <a:pPr marL="0" indent="0">
              <a:buNone/>
              <a:defRPr/>
            </a:pPr>
            <a:r>
              <a:rPr lang="en-GB" sz="2400" dirty="0"/>
              <a:t>(Print off the 5 sources, plus the map on the previous slide, and add them to your work when you can.)</a:t>
            </a:r>
          </a:p>
          <a:p>
            <a:pPr marL="0" indent="0">
              <a:buNone/>
            </a:pPr>
            <a:endParaRPr lang="en-GB" dirty="0"/>
          </a:p>
        </p:txBody>
      </p:sp>
    </p:spTree>
    <p:extLst>
      <p:ext uri="{BB962C8B-B14F-4D97-AF65-F5344CB8AC3E}">
        <p14:creationId xmlns:p14="http://schemas.microsoft.com/office/powerpoint/2010/main" val="3643595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descr="Peter_the_Hermi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67052" y="678872"/>
            <a:ext cx="4953000" cy="55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14400" y="678872"/>
            <a:ext cx="108421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prstClr val="black"/>
                </a:solidFill>
                <a:effectLst/>
                <a:uLnTx/>
                <a:uFillTx/>
                <a:latin typeface="Calibri" panose="020F0502020204030204"/>
                <a:ea typeface="+mn-ea"/>
                <a:cs typeface="+mn-cs"/>
              </a:rPr>
              <a:t>Source 1</a:t>
            </a:r>
          </a:p>
        </p:txBody>
      </p:sp>
      <p:cxnSp>
        <p:nvCxnSpPr>
          <p:cNvPr id="5" name="Straight Arrow Connector 4"/>
          <p:cNvCxnSpPr>
            <a:stCxn id="13" idx="3"/>
          </p:cNvCxnSpPr>
          <p:nvPr/>
        </p:nvCxnSpPr>
        <p:spPr>
          <a:xfrm>
            <a:off x="2036372" y="5421086"/>
            <a:ext cx="25095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12" idx="3"/>
          </p:cNvCxnSpPr>
          <p:nvPr/>
        </p:nvCxnSpPr>
        <p:spPr>
          <a:xfrm>
            <a:off x="2116182" y="4598126"/>
            <a:ext cx="13324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6035040" y="970720"/>
            <a:ext cx="3413416" cy="675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96834" y="4274960"/>
            <a:ext cx="131934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 group of women</a:t>
            </a:r>
          </a:p>
        </p:txBody>
      </p:sp>
      <p:sp>
        <p:nvSpPr>
          <p:cNvPr id="13" name="TextBox 12"/>
          <p:cNvSpPr txBox="1"/>
          <p:nvPr/>
        </p:nvSpPr>
        <p:spPr>
          <a:xfrm>
            <a:off x="834589" y="5097920"/>
            <a:ext cx="1201783"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 young person</a:t>
            </a:r>
          </a:p>
        </p:txBody>
      </p:sp>
      <p:sp>
        <p:nvSpPr>
          <p:cNvPr id="16" name="TextBox 15"/>
          <p:cNvSpPr txBox="1"/>
          <p:nvPr/>
        </p:nvSpPr>
        <p:spPr>
          <a:xfrm>
            <a:off x="9692640" y="496389"/>
            <a:ext cx="1332411"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 knight in armour, on a horse</a:t>
            </a:r>
          </a:p>
        </p:txBody>
      </p:sp>
      <p:sp>
        <p:nvSpPr>
          <p:cNvPr id="20" name="TextBox 19"/>
          <p:cNvSpPr txBox="1"/>
          <p:nvPr/>
        </p:nvSpPr>
        <p:spPr>
          <a:xfrm>
            <a:off x="9797143" y="2259874"/>
            <a:ext cx="122790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group is led by a monk</a:t>
            </a:r>
          </a:p>
        </p:txBody>
      </p:sp>
      <p:cxnSp>
        <p:nvCxnSpPr>
          <p:cNvPr id="22" name="Straight Arrow Connector 21"/>
          <p:cNvCxnSpPr/>
          <p:nvPr/>
        </p:nvCxnSpPr>
        <p:spPr>
          <a:xfrm flipH="1">
            <a:off x="8739051" y="2573383"/>
            <a:ext cx="809898" cy="130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7232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descr="1250 French Bible - Jews being massacr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19535" y="444891"/>
            <a:ext cx="5572125" cy="589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149531" y="444891"/>
            <a:ext cx="108421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prstClr val="black"/>
                </a:solidFill>
                <a:effectLst/>
                <a:uLnTx/>
                <a:uFillTx/>
                <a:latin typeface="Calibri" panose="020F0502020204030204"/>
                <a:ea typeface="+mn-ea"/>
                <a:cs typeface="+mn-cs"/>
              </a:rPr>
              <a:t>Source 2</a:t>
            </a:r>
          </a:p>
        </p:txBody>
      </p:sp>
    </p:spTree>
    <p:extLst>
      <p:ext uri="{BB962C8B-B14F-4D97-AF65-F5344CB8AC3E}">
        <p14:creationId xmlns:p14="http://schemas.microsoft.com/office/powerpoint/2010/main" val="2861300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descr="The Seige of Nice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2259" y="410654"/>
            <a:ext cx="5897562"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136469" y="410654"/>
            <a:ext cx="108421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prstClr val="black"/>
                </a:solidFill>
                <a:effectLst/>
                <a:uLnTx/>
                <a:uFillTx/>
                <a:latin typeface="Calibri" panose="020F0502020204030204"/>
                <a:ea typeface="+mn-ea"/>
                <a:cs typeface="+mn-cs"/>
              </a:rPr>
              <a:t>Source 3</a:t>
            </a:r>
          </a:p>
        </p:txBody>
      </p:sp>
    </p:spTree>
    <p:extLst>
      <p:ext uri="{BB962C8B-B14F-4D97-AF65-F5344CB8AC3E}">
        <p14:creationId xmlns:p14="http://schemas.microsoft.com/office/powerpoint/2010/main" val="1938763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descr="Dorylaeu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1823" y="357188"/>
            <a:ext cx="5786437" cy="608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110343" y="357188"/>
            <a:ext cx="12017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prstClr val="black"/>
                </a:solidFill>
                <a:effectLst/>
                <a:uLnTx/>
                <a:uFillTx/>
                <a:latin typeface="Calibri" panose="020F0502020204030204"/>
                <a:ea typeface="+mn-ea"/>
                <a:cs typeface="+mn-cs"/>
              </a:rPr>
              <a:t>Source 4</a:t>
            </a:r>
          </a:p>
        </p:txBody>
      </p:sp>
    </p:spTree>
    <p:extLst>
      <p:ext uri="{BB962C8B-B14F-4D97-AF65-F5344CB8AC3E}">
        <p14:creationId xmlns:p14="http://schemas.microsoft.com/office/powerpoint/2010/main" val="232306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2" name="Picture 1" descr="Siege of Jerusalem 109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5475" y="271895"/>
            <a:ext cx="6497637"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92777" y="271895"/>
            <a:ext cx="113646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prstClr val="black"/>
                </a:solidFill>
                <a:effectLst/>
                <a:uLnTx/>
                <a:uFillTx/>
                <a:latin typeface="Calibri" panose="020F0502020204030204"/>
                <a:ea typeface="+mn-ea"/>
                <a:cs typeface="+mn-cs"/>
              </a:rPr>
              <a:t>Source 5</a:t>
            </a:r>
          </a:p>
        </p:txBody>
      </p:sp>
    </p:spTree>
    <p:extLst>
      <p:ext uri="{BB962C8B-B14F-4D97-AF65-F5344CB8AC3E}">
        <p14:creationId xmlns:p14="http://schemas.microsoft.com/office/powerpoint/2010/main" val="586927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t>LO: To use primary sources to gain an overview of the Crusades</a:t>
            </a:r>
          </a:p>
        </p:txBody>
      </p:sp>
      <p:sp>
        <p:nvSpPr>
          <p:cNvPr id="3" name="Content Placeholder 2"/>
          <p:cNvSpPr>
            <a:spLocks noGrp="1"/>
          </p:cNvSpPr>
          <p:nvPr>
            <p:ph idx="1"/>
          </p:nvPr>
        </p:nvSpPr>
        <p:spPr/>
        <p:txBody>
          <a:bodyPr/>
          <a:lstStyle/>
          <a:p>
            <a:pPr marL="514350" indent="-514350">
              <a:buAutoNum type="arabicPeriod"/>
            </a:pPr>
            <a:r>
              <a:rPr lang="en-GB" dirty="0"/>
              <a:t>In under 100 words, what do these sources tell you about the Crusades?</a:t>
            </a:r>
          </a:p>
          <a:p>
            <a:pPr marL="514350" indent="-514350">
              <a:buAutoNum type="arabicPeriod"/>
            </a:pPr>
            <a:r>
              <a:rPr lang="en-GB" dirty="0"/>
              <a:t>What CAN’T these sources tell you about the Crusades? What further questions do you have? What do you want to know?  Note these down. </a:t>
            </a:r>
          </a:p>
        </p:txBody>
      </p:sp>
    </p:spTree>
    <p:extLst>
      <p:ext uri="{BB962C8B-B14F-4D97-AF65-F5344CB8AC3E}">
        <p14:creationId xmlns:p14="http://schemas.microsoft.com/office/powerpoint/2010/main" val="3878740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LO: To gain an overview of the Crusades</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r>
              <a:rPr lang="en-GB" dirty="0"/>
              <a:t>Next, we’re going to focus on the specifics.  Create a fact file on the first four Crusades using the resources on the next slides and your own research. Find out things like: </a:t>
            </a:r>
          </a:p>
          <a:p>
            <a:r>
              <a:rPr lang="en-GB" dirty="0"/>
              <a:t>when the Crusade was </a:t>
            </a:r>
          </a:p>
          <a:p>
            <a:r>
              <a:rPr lang="en-GB" dirty="0"/>
              <a:t>which pope called it </a:t>
            </a:r>
          </a:p>
          <a:p>
            <a:r>
              <a:rPr lang="en-GB" dirty="0"/>
              <a:t>what event sparked the Crusade off </a:t>
            </a:r>
          </a:p>
          <a:p>
            <a:r>
              <a:rPr lang="en-GB" dirty="0"/>
              <a:t>who went and why </a:t>
            </a:r>
          </a:p>
          <a:p>
            <a:r>
              <a:rPr lang="en-GB" dirty="0"/>
              <a:t>what were the main events which happened on that particular Crusade </a:t>
            </a:r>
          </a:p>
          <a:p>
            <a:r>
              <a:rPr lang="en-GB" dirty="0"/>
              <a:t>how successful it was </a:t>
            </a:r>
          </a:p>
          <a:p>
            <a:pPr marL="0" indent="0">
              <a:buNone/>
            </a:pPr>
            <a:r>
              <a:rPr lang="en-GB" dirty="0"/>
              <a:t>You can include text and pictures, and present your work as you like. </a:t>
            </a:r>
          </a:p>
        </p:txBody>
      </p:sp>
    </p:spTree>
    <p:extLst>
      <p:ext uri="{BB962C8B-B14F-4D97-AF65-F5344CB8AC3E}">
        <p14:creationId xmlns:p14="http://schemas.microsoft.com/office/powerpoint/2010/main" val="4165701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LO: To gain an overview of the Crusades</a:t>
            </a:r>
          </a:p>
        </p:txBody>
      </p:sp>
      <p:graphicFrame>
        <p:nvGraphicFramePr>
          <p:cNvPr id="4" name="Content Placeholder 3">
            <a:extLst>
              <a:ext uri="{FF2B5EF4-FFF2-40B4-BE49-F238E27FC236}">
                <a16:creationId xmlns:a16="http://schemas.microsoft.com/office/drawing/2014/main" id="{14101D1D-D263-4EEC-9EA4-883E5A6CFF33}"/>
              </a:ext>
            </a:extLst>
          </p:cNvPr>
          <p:cNvGraphicFramePr>
            <a:graphicFrameLocks noGrp="1"/>
          </p:cNvGraphicFramePr>
          <p:nvPr>
            <p:ph idx="1"/>
            <p:extLst>
              <p:ext uri="{D42A27DB-BD31-4B8C-83A1-F6EECF244321}">
                <p14:modId xmlns:p14="http://schemas.microsoft.com/office/powerpoint/2010/main" val="3978775874"/>
              </p:ext>
            </p:extLst>
          </p:nvPr>
        </p:nvGraphicFramePr>
        <p:xfrm>
          <a:off x="706437" y="1828800"/>
          <a:ext cx="10779125" cy="3200400"/>
        </p:xfrm>
        <a:graphic>
          <a:graphicData uri="http://schemas.openxmlformats.org/drawingml/2006/table">
            <a:tbl>
              <a:tblPr firstRow="1" bandRow="1">
                <a:tableStyleId>{5C22544A-7EE6-4342-B048-85BDC9FD1C3A}</a:tableStyleId>
              </a:tblPr>
              <a:tblGrid>
                <a:gridCol w="1691447">
                  <a:extLst>
                    <a:ext uri="{9D8B030D-6E8A-4147-A177-3AD203B41FA5}">
                      <a16:colId xmlns:a16="http://schemas.microsoft.com/office/drawing/2014/main" val="3707095123"/>
                    </a:ext>
                  </a:extLst>
                </a:gridCol>
                <a:gridCol w="1388303">
                  <a:extLst>
                    <a:ext uri="{9D8B030D-6E8A-4147-A177-3AD203B41FA5}">
                      <a16:colId xmlns:a16="http://schemas.microsoft.com/office/drawing/2014/main" val="726224438"/>
                    </a:ext>
                  </a:extLst>
                </a:gridCol>
                <a:gridCol w="1539875">
                  <a:extLst>
                    <a:ext uri="{9D8B030D-6E8A-4147-A177-3AD203B41FA5}">
                      <a16:colId xmlns:a16="http://schemas.microsoft.com/office/drawing/2014/main" val="63311321"/>
                    </a:ext>
                  </a:extLst>
                </a:gridCol>
                <a:gridCol w="1539875">
                  <a:extLst>
                    <a:ext uri="{9D8B030D-6E8A-4147-A177-3AD203B41FA5}">
                      <a16:colId xmlns:a16="http://schemas.microsoft.com/office/drawing/2014/main" val="3182734272"/>
                    </a:ext>
                  </a:extLst>
                </a:gridCol>
                <a:gridCol w="1539875">
                  <a:extLst>
                    <a:ext uri="{9D8B030D-6E8A-4147-A177-3AD203B41FA5}">
                      <a16:colId xmlns:a16="http://schemas.microsoft.com/office/drawing/2014/main" val="2361851825"/>
                    </a:ext>
                  </a:extLst>
                </a:gridCol>
                <a:gridCol w="1539875">
                  <a:extLst>
                    <a:ext uri="{9D8B030D-6E8A-4147-A177-3AD203B41FA5}">
                      <a16:colId xmlns:a16="http://schemas.microsoft.com/office/drawing/2014/main" val="682008353"/>
                    </a:ext>
                  </a:extLst>
                </a:gridCol>
                <a:gridCol w="1539875">
                  <a:extLst>
                    <a:ext uri="{9D8B030D-6E8A-4147-A177-3AD203B41FA5}">
                      <a16:colId xmlns:a16="http://schemas.microsoft.com/office/drawing/2014/main" val="3406625953"/>
                    </a:ext>
                  </a:extLst>
                </a:gridCol>
              </a:tblGrid>
              <a:tr h="370840">
                <a:tc>
                  <a:txBody>
                    <a:bodyPr/>
                    <a:lstStyle/>
                    <a:p>
                      <a:endParaRPr lang="en-GB" dirty="0"/>
                    </a:p>
                  </a:txBody>
                  <a:tcPr/>
                </a:tc>
                <a:tc>
                  <a:txBody>
                    <a:bodyPr/>
                    <a:lstStyle/>
                    <a:p>
                      <a:r>
                        <a:rPr lang="en-GB" dirty="0"/>
                        <a:t>Dates</a:t>
                      </a:r>
                    </a:p>
                  </a:txBody>
                  <a:tcPr/>
                </a:tc>
                <a:tc>
                  <a:txBody>
                    <a:bodyPr/>
                    <a:lstStyle/>
                    <a:p>
                      <a:r>
                        <a:rPr lang="en-GB" dirty="0"/>
                        <a:t>Called by Pope…</a:t>
                      </a:r>
                    </a:p>
                  </a:txBody>
                  <a:tcPr/>
                </a:tc>
                <a:tc>
                  <a:txBody>
                    <a:bodyPr/>
                    <a:lstStyle/>
                    <a:p>
                      <a:r>
                        <a:rPr lang="en-GB" dirty="0"/>
                        <a:t>Causes</a:t>
                      </a:r>
                    </a:p>
                  </a:txBody>
                  <a:tcPr/>
                </a:tc>
                <a:tc>
                  <a:txBody>
                    <a:bodyPr/>
                    <a:lstStyle/>
                    <a:p>
                      <a:r>
                        <a:rPr lang="en-GB" dirty="0"/>
                        <a:t>Who went + why</a:t>
                      </a:r>
                    </a:p>
                  </a:txBody>
                  <a:tcPr/>
                </a:tc>
                <a:tc>
                  <a:txBody>
                    <a:bodyPr/>
                    <a:lstStyle/>
                    <a:p>
                      <a:r>
                        <a:rPr lang="en-GB" dirty="0"/>
                        <a:t>Main events</a:t>
                      </a:r>
                    </a:p>
                  </a:txBody>
                  <a:tcPr/>
                </a:tc>
                <a:tc>
                  <a:txBody>
                    <a:bodyPr/>
                    <a:lstStyle/>
                    <a:p>
                      <a:r>
                        <a:rPr lang="en-GB" dirty="0"/>
                        <a:t>Success/ failure?</a:t>
                      </a:r>
                    </a:p>
                  </a:txBody>
                  <a:tcPr/>
                </a:tc>
                <a:extLst>
                  <a:ext uri="{0D108BD9-81ED-4DB2-BD59-A6C34878D82A}">
                    <a16:rowId xmlns:a16="http://schemas.microsoft.com/office/drawing/2014/main" val="479924126"/>
                  </a:ext>
                </a:extLst>
              </a:tr>
              <a:tr h="370840">
                <a:tc>
                  <a:txBody>
                    <a:bodyPr/>
                    <a:lstStyle/>
                    <a:p>
                      <a:r>
                        <a:rPr lang="en-GB" dirty="0"/>
                        <a:t>First Crusade</a:t>
                      </a:r>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35498003"/>
                  </a:ext>
                </a:extLst>
              </a:tr>
              <a:tr h="370840">
                <a:tc>
                  <a:txBody>
                    <a:bodyPr/>
                    <a:lstStyle/>
                    <a:p>
                      <a:r>
                        <a:rPr lang="en-GB" dirty="0"/>
                        <a:t>Second Crusade</a:t>
                      </a:r>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65752762"/>
                  </a:ext>
                </a:extLst>
              </a:tr>
              <a:tr h="370840">
                <a:tc>
                  <a:txBody>
                    <a:bodyPr/>
                    <a:lstStyle/>
                    <a:p>
                      <a:r>
                        <a:rPr lang="en-GB" dirty="0"/>
                        <a:t>Third Crusade</a:t>
                      </a:r>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589458536"/>
                  </a:ext>
                </a:extLst>
              </a:tr>
              <a:tr h="370840">
                <a:tc>
                  <a:txBody>
                    <a:bodyPr/>
                    <a:lstStyle/>
                    <a:p>
                      <a:r>
                        <a:rPr lang="en-GB" dirty="0"/>
                        <a:t>Fourth Crusade</a:t>
                      </a:r>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561183166"/>
                  </a:ext>
                </a:extLst>
              </a:tr>
            </a:tbl>
          </a:graphicData>
        </a:graphic>
      </p:graphicFrame>
      <p:sp>
        <p:nvSpPr>
          <p:cNvPr id="3" name="TextBox 2">
            <a:extLst>
              <a:ext uri="{FF2B5EF4-FFF2-40B4-BE49-F238E27FC236}">
                <a16:creationId xmlns:a16="http://schemas.microsoft.com/office/drawing/2014/main" id="{A4E6EAC2-58D6-4E7D-9FA7-1AEFECCA78EB}"/>
              </a:ext>
            </a:extLst>
          </p:cNvPr>
          <p:cNvSpPr txBox="1"/>
          <p:nvPr/>
        </p:nvSpPr>
        <p:spPr>
          <a:xfrm>
            <a:off x="4010171" y="5777948"/>
            <a:ext cx="4171655" cy="369332"/>
          </a:xfrm>
          <a:prstGeom prst="rect">
            <a:avLst/>
          </a:prstGeom>
          <a:noFill/>
        </p:spPr>
        <p:txBody>
          <a:bodyPr wrap="none" rtlCol="0">
            <a:spAutoFit/>
          </a:bodyPr>
          <a:lstStyle/>
          <a:p>
            <a:r>
              <a:rPr lang="en-GB" dirty="0"/>
              <a:t>See the next slide for suggested resources.</a:t>
            </a:r>
          </a:p>
        </p:txBody>
      </p:sp>
    </p:spTree>
    <p:extLst>
      <p:ext uri="{BB962C8B-B14F-4D97-AF65-F5344CB8AC3E}">
        <p14:creationId xmlns:p14="http://schemas.microsoft.com/office/powerpoint/2010/main" val="156874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LO: To gain an overview of the Crusades</a:t>
            </a:r>
          </a:p>
        </p:txBody>
      </p:sp>
      <p:sp>
        <p:nvSpPr>
          <p:cNvPr id="3" name="Content Placeholder 2"/>
          <p:cNvSpPr>
            <a:spLocks noGrp="1"/>
          </p:cNvSpPr>
          <p:nvPr>
            <p:ph idx="1"/>
          </p:nvPr>
        </p:nvSpPr>
        <p:spPr>
          <a:xfrm>
            <a:off x="574766" y="1825624"/>
            <a:ext cx="10779034" cy="5032375"/>
          </a:xfrm>
        </p:spPr>
        <p:txBody>
          <a:bodyPr>
            <a:normAutofit lnSpcReduction="10000"/>
          </a:bodyPr>
          <a:lstStyle/>
          <a:p>
            <a:pPr marL="0" indent="0">
              <a:buNone/>
            </a:pPr>
            <a:r>
              <a:rPr lang="en-GB" dirty="0"/>
              <a:t>Resources:</a:t>
            </a:r>
          </a:p>
          <a:p>
            <a:r>
              <a:rPr lang="en-GB" sz="2400" dirty="0">
                <a:hlinkClick r:id="rId2"/>
              </a:rPr>
              <a:t>https://www.bbc.co.uk/bitesize/guides/zjbj6sg/revision/1</a:t>
            </a:r>
            <a:endParaRPr lang="en-GB" sz="2400" dirty="0"/>
          </a:p>
          <a:p>
            <a:r>
              <a:rPr lang="en-GB" sz="2400" dirty="0">
                <a:hlinkClick r:id="rId3"/>
              </a:rPr>
              <a:t>http://www.medievality.com/first-crusade.html</a:t>
            </a:r>
            <a:endParaRPr lang="en-GB" sz="2400" dirty="0"/>
          </a:p>
          <a:p>
            <a:r>
              <a:rPr lang="en-GB" sz="2400" u="sng" dirty="0">
                <a:hlinkClick r:id="rId4"/>
              </a:rPr>
              <a:t>http://www.umich.edu/~marcons/Crusades/timeline/summaries/second_crusade.htm</a:t>
            </a:r>
            <a:r>
              <a:rPr lang="en-GB" sz="2400" dirty="0"/>
              <a:t>  </a:t>
            </a:r>
          </a:p>
          <a:p>
            <a:r>
              <a:rPr lang="en-GB" sz="2400" u="sng" dirty="0">
                <a:hlinkClick r:id="rId5"/>
              </a:rPr>
              <a:t>http://www.medievality.com/second-crusade.html</a:t>
            </a:r>
            <a:endParaRPr lang="en-GB" sz="2400" u="sng" dirty="0"/>
          </a:p>
          <a:p>
            <a:r>
              <a:rPr lang="en-GB" sz="2400" u="sng" dirty="0">
                <a:hlinkClick r:id="rId6"/>
              </a:rPr>
              <a:t>http://www.umich.edu/~marcons/Crusades/timeline/summaries/third_crusade.htm</a:t>
            </a:r>
            <a:r>
              <a:rPr lang="en-GB" sz="2400" dirty="0"/>
              <a:t> </a:t>
            </a:r>
          </a:p>
          <a:p>
            <a:r>
              <a:rPr lang="en-GB" sz="2400" u="sng" dirty="0">
                <a:hlinkClick r:id="rId7"/>
              </a:rPr>
              <a:t>http://www.medievality.com/third-crusade.html</a:t>
            </a:r>
            <a:endParaRPr lang="en-GB" sz="2400" u="sng" dirty="0"/>
          </a:p>
          <a:p>
            <a:r>
              <a:rPr lang="en-GB" sz="2400" dirty="0">
                <a:hlinkClick r:id="rId8"/>
              </a:rPr>
              <a:t>http://www.medievality.com/fourth-crusade.html</a:t>
            </a:r>
            <a:endParaRPr lang="en-GB" sz="2400" dirty="0"/>
          </a:p>
          <a:p>
            <a:r>
              <a:rPr lang="en-GB" sz="2400" u="sng" dirty="0">
                <a:hlinkClick r:id="rId9"/>
              </a:rPr>
              <a:t>http://the-orb.arlima.net/textbooks/crusade/crusadesindex.html</a:t>
            </a:r>
            <a:endParaRPr lang="en-GB" sz="2400" u="sng" dirty="0"/>
          </a:p>
          <a:p>
            <a:r>
              <a:rPr lang="en-GB" sz="2400" dirty="0">
                <a:hlinkClick r:id="rId10"/>
              </a:rPr>
              <a:t>https://www.youtube.com/watch?v=X0zudTQelzI</a:t>
            </a:r>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1900933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And finally…</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r>
              <a:rPr lang="en-GB" sz="2400" dirty="0"/>
              <a:t>Do remember to save your work – whether that’s on computer or paper. What you have studied and learnt are important, and will help you in the future.</a:t>
            </a:r>
          </a:p>
          <a:p>
            <a:pPr marL="0" indent="0">
              <a:buNone/>
            </a:pPr>
            <a:endParaRPr lang="en-GB" sz="2400" dirty="0"/>
          </a:p>
          <a:p>
            <a:pPr marL="0" indent="0">
              <a:buNone/>
            </a:pPr>
            <a:r>
              <a:rPr lang="en-GB" sz="2400" dirty="0"/>
              <a:t>I hope you’ve enjoyed part 1 of this introduction to history.</a:t>
            </a:r>
          </a:p>
          <a:p>
            <a:pPr marL="0" indent="0">
              <a:buNone/>
            </a:pPr>
            <a:endParaRPr lang="en-GB" sz="2400" dirty="0"/>
          </a:p>
          <a:p>
            <a:pPr marL="0" indent="0">
              <a:buNone/>
            </a:pPr>
            <a:r>
              <a:rPr lang="en-GB" sz="2400" dirty="0"/>
              <a:t>Now you can move on to part 2 – the reign of Henry II.</a:t>
            </a:r>
          </a:p>
          <a:p>
            <a:pPr marL="0" indent="0">
              <a:buNone/>
            </a:pPr>
            <a:endParaRPr lang="en-GB" sz="2400" dirty="0"/>
          </a:p>
          <a:p>
            <a:pPr marL="0" indent="0">
              <a:buNone/>
            </a:pPr>
            <a:endParaRPr lang="en-GB" sz="2400" dirty="0"/>
          </a:p>
        </p:txBody>
      </p:sp>
      <p:pic>
        <p:nvPicPr>
          <p:cNvPr id="4" name="Picture 3">
            <a:extLst>
              <a:ext uri="{FF2B5EF4-FFF2-40B4-BE49-F238E27FC236}">
                <a16:creationId xmlns:a16="http://schemas.microsoft.com/office/drawing/2014/main" id="{9E817846-237D-469D-9061-B3105D10CF43}"/>
              </a:ext>
            </a:extLst>
          </p:cNvPr>
          <p:cNvPicPr>
            <a:picLocks noChangeAspect="1"/>
          </p:cNvPicPr>
          <p:nvPr/>
        </p:nvPicPr>
        <p:blipFill>
          <a:blip r:embed="rId2"/>
          <a:stretch>
            <a:fillRect/>
          </a:stretch>
        </p:blipFill>
        <p:spPr>
          <a:xfrm>
            <a:off x="7693763" y="4288416"/>
            <a:ext cx="3923471" cy="2204459"/>
          </a:xfrm>
          <a:prstGeom prst="rect">
            <a:avLst/>
          </a:prstGeom>
        </p:spPr>
      </p:pic>
    </p:spTree>
    <p:extLst>
      <p:ext uri="{BB962C8B-B14F-4D97-AF65-F5344CB8AC3E}">
        <p14:creationId xmlns:p14="http://schemas.microsoft.com/office/powerpoint/2010/main" val="4084838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The reign of Henry II 1154 - 1189</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endParaRPr lang="en-GB" sz="2400" dirty="0"/>
          </a:p>
          <a:p>
            <a:pPr marL="0" indent="0">
              <a:buNone/>
            </a:pPr>
            <a:r>
              <a:rPr lang="en-GB" sz="2400" dirty="0"/>
              <a:t>The most dramatic and shocking event of Henry’s reign was the assassination of the archbishop of Canterbury, Thomas Becket, by four of Henry’s knights – an act that horrified medieval Europe.</a:t>
            </a:r>
          </a:p>
          <a:p>
            <a:pPr marL="0" indent="0">
              <a:buNone/>
            </a:pPr>
            <a:r>
              <a:rPr lang="en-GB" sz="2400" dirty="0"/>
              <a:t>It is one of the topics we will study on the course and the one we will now focus on.</a:t>
            </a:r>
          </a:p>
          <a:p>
            <a:pPr marL="0" indent="0">
              <a:buNone/>
            </a:pPr>
            <a:endParaRPr lang="en-GB" sz="2400" dirty="0"/>
          </a:p>
        </p:txBody>
      </p:sp>
      <p:pic>
        <p:nvPicPr>
          <p:cNvPr id="5" name="Picture 4">
            <a:extLst>
              <a:ext uri="{FF2B5EF4-FFF2-40B4-BE49-F238E27FC236}">
                <a16:creationId xmlns:a16="http://schemas.microsoft.com/office/drawing/2014/main" id="{1B8A33F1-1AE9-485A-818A-22BFE4643649}"/>
              </a:ext>
            </a:extLst>
          </p:cNvPr>
          <p:cNvPicPr>
            <a:picLocks noChangeAspect="1"/>
          </p:cNvPicPr>
          <p:nvPr/>
        </p:nvPicPr>
        <p:blipFill>
          <a:blip r:embed="rId2"/>
          <a:stretch>
            <a:fillRect/>
          </a:stretch>
        </p:blipFill>
        <p:spPr>
          <a:xfrm>
            <a:off x="3834558" y="4231433"/>
            <a:ext cx="4522883" cy="2261442"/>
          </a:xfrm>
          <a:prstGeom prst="rect">
            <a:avLst/>
          </a:prstGeom>
        </p:spPr>
      </p:pic>
    </p:spTree>
    <p:extLst>
      <p:ext uri="{BB962C8B-B14F-4D97-AF65-F5344CB8AC3E}">
        <p14:creationId xmlns:p14="http://schemas.microsoft.com/office/powerpoint/2010/main" val="3166381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The murder of Thomas Becket</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endParaRPr lang="en-GB" sz="2400" dirty="0"/>
          </a:p>
          <a:p>
            <a:pPr marL="0" indent="0">
              <a:buNone/>
            </a:pPr>
            <a:r>
              <a:rPr lang="en-GB" sz="2400" dirty="0"/>
              <a:t>The murder of Thomas on 29 December 1170 was one of the most scandalous happenings of the medieval period. As historians we want to know:</a:t>
            </a:r>
          </a:p>
          <a:p>
            <a:r>
              <a:rPr lang="en-GB" sz="2400" dirty="0"/>
              <a:t>Why did the murder take place…what were the short and long term causes?</a:t>
            </a:r>
          </a:p>
          <a:p>
            <a:r>
              <a:rPr lang="en-GB" sz="2400" dirty="0"/>
              <a:t>Who was involved?</a:t>
            </a:r>
          </a:p>
          <a:p>
            <a:r>
              <a:rPr lang="en-GB" sz="2400" dirty="0"/>
              <a:t>What actually happened?</a:t>
            </a:r>
          </a:p>
          <a:p>
            <a:r>
              <a:rPr lang="en-GB" sz="2400" dirty="0"/>
              <a:t>What were the consequences…for Henry…for the Cathedral at Canterbury…for the Church in England?</a:t>
            </a:r>
          </a:p>
          <a:p>
            <a:pPr marL="0" indent="0">
              <a:buNone/>
            </a:pPr>
            <a:endParaRPr lang="en-GB" sz="2400" dirty="0"/>
          </a:p>
          <a:p>
            <a:pPr marL="0" indent="0">
              <a:buNone/>
            </a:pPr>
            <a:r>
              <a:rPr lang="en-GB" sz="2400" dirty="0"/>
              <a:t>Look at the next slide for your choice of task…</a:t>
            </a:r>
          </a:p>
        </p:txBody>
      </p:sp>
    </p:spTree>
    <p:extLst>
      <p:ext uri="{BB962C8B-B14F-4D97-AF65-F5344CB8AC3E}">
        <p14:creationId xmlns:p14="http://schemas.microsoft.com/office/powerpoint/2010/main" val="2197182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The murder of Thomas Becket</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r>
              <a:rPr lang="en-GB" sz="2400" u="sng" dirty="0"/>
              <a:t>Task 1</a:t>
            </a:r>
          </a:p>
          <a:p>
            <a:pPr marL="0" indent="0">
              <a:buNone/>
            </a:pPr>
            <a:endParaRPr lang="en-GB" sz="2400" u="sng" dirty="0"/>
          </a:p>
          <a:p>
            <a:pPr marL="0" indent="0">
              <a:buNone/>
            </a:pPr>
            <a:r>
              <a:rPr lang="en-GB" sz="2400" u="sng" dirty="0"/>
              <a:t>Either: </a:t>
            </a:r>
            <a:r>
              <a:rPr lang="en-GB" sz="2400" dirty="0"/>
              <a:t>write your own narrative account of the murder, covering the aspects detailed on the previous slide.</a:t>
            </a:r>
          </a:p>
          <a:p>
            <a:pPr marL="0" indent="0">
              <a:buNone/>
            </a:pPr>
            <a:endParaRPr lang="en-GB" sz="2400" dirty="0"/>
          </a:p>
          <a:p>
            <a:pPr marL="0" indent="0">
              <a:buNone/>
            </a:pPr>
            <a:r>
              <a:rPr lang="en-GB" sz="2400" u="sng" dirty="0"/>
              <a:t>Or: </a:t>
            </a:r>
            <a:r>
              <a:rPr lang="en-GB" sz="2400" dirty="0"/>
              <a:t>if you are more visual, create a cartoon strip of the murder, again looking at the same issues. (Resource 5 on the next slide will be of interest to you.)</a:t>
            </a:r>
          </a:p>
          <a:p>
            <a:pPr marL="0" indent="0">
              <a:buNone/>
            </a:pPr>
            <a:endParaRPr lang="en-GB" sz="2400" u="sng" dirty="0"/>
          </a:p>
          <a:p>
            <a:pPr marL="0" indent="0">
              <a:buNone/>
            </a:pPr>
            <a:r>
              <a:rPr lang="en-GB" sz="2400" dirty="0"/>
              <a:t>See the next slide for suggested resources.</a:t>
            </a:r>
          </a:p>
        </p:txBody>
      </p:sp>
    </p:spTree>
    <p:extLst>
      <p:ext uri="{BB962C8B-B14F-4D97-AF65-F5344CB8AC3E}">
        <p14:creationId xmlns:p14="http://schemas.microsoft.com/office/powerpoint/2010/main" val="414882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The murder of Thomas Becket</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r>
              <a:rPr lang="en-GB" sz="2400" dirty="0"/>
              <a:t>Suggested resources:</a:t>
            </a:r>
          </a:p>
          <a:p>
            <a:pPr marL="457200" indent="-457200">
              <a:buFont typeface="+mj-lt"/>
              <a:buAutoNum type="arabicPeriod"/>
            </a:pPr>
            <a:r>
              <a:rPr lang="en-GB" sz="2400" dirty="0">
                <a:hlinkClick r:id="rId2"/>
              </a:rPr>
              <a:t>https://www.bbc.co.uk/bitesize/guides/zw3wxnb/revision/1</a:t>
            </a:r>
            <a:endParaRPr lang="en-GB" sz="2400" dirty="0"/>
          </a:p>
          <a:p>
            <a:pPr marL="457200" indent="-457200">
              <a:buFont typeface="+mj-lt"/>
              <a:buAutoNum type="arabicPeriod"/>
            </a:pPr>
            <a:r>
              <a:rPr lang="en-GB" sz="2400" dirty="0">
                <a:hlinkClick r:id="rId3"/>
              </a:rPr>
              <a:t>https://blog.britishmuseum.org/thomas-becket-the-murder-that-shook-the-middle-ages/?_gl=1*48sm7n*_ga*MTc0ODcyMjIzNC4xNjIzMTU1NTAx*_ga_08TLB9R8X1*MTYyMzE2NjcxNS4zLjAuMTYyMzE2NjcxNS4w</a:t>
            </a:r>
            <a:endParaRPr lang="en-GB" sz="2400" dirty="0"/>
          </a:p>
          <a:p>
            <a:pPr marL="457200" indent="-457200">
              <a:buFont typeface="+mj-lt"/>
              <a:buAutoNum type="arabicPeriod"/>
            </a:pPr>
            <a:r>
              <a:rPr lang="en-GB" sz="2400" dirty="0">
                <a:hlinkClick r:id="rId4"/>
              </a:rPr>
              <a:t>http://www.eyewitnesstohistory.com/becket.htm</a:t>
            </a:r>
            <a:endParaRPr lang="en-GB" sz="2400" dirty="0"/>
          </a:p>
          <a:p>
            <a:pPr marL="457200" indent="-457200">
              <a:buFont typeface="+mj-lt"/>
              <a:buAutoNum type="arabicPeriod"/>
            </a:pPr>
            <a:r>
              <a:rPr lang="en-GB" sz="2400" dirty="0">
                <a:hlinkClick r:id="rId5"/>
              </a:rPr>
              <a:t>https://www.historic-uk.com/HistoryUK/HistoryofEngland/Thomas-Becket/</a:t>
            </a:r>
            <a:endParaRPr lang="en-GB" sz="2400" dirty="0"/>
          </a:p>
          <a:p>
            <a:pPr marL="457200" indent="-457200">
              <a:buFont typeface="+mj-lt"/>
              <a:buAutoNum type="arabicPeriod"/>
            </a:pPr>
            <a:r>
              <a:rPr lang="en-GB" sz="2400" dirty="0">
                <a:hlinkClick r:id="rId6"/>
              </a:rPr>
              <a:t>https://www.youtube.com/watch?v=JczRpnjNKwc</a:t>
            </a:r>
            <a:endParaRPr lang="en-GB" sz="2400" dirty="0"/>
          </a:p>
          <a:p>
            <a:pPr marL="457200" indent="-457200">
              <a:buFont typeface="+mj-lt"/>
              <a:buAutoNum type="arabicPeriod"/>
            </a:pPr>
            <a:r>
              <a:rPr lang="en-GB" sz="2400" dirty="0">
                <a:hlinkClick r:id="rId7"/>
              </a:rPr>
              <a:t>https://www.youtube.com/watch?v=FVysavFkXsQ</a:t>
            </a:r>
            <a:endParaRPr lang="en-GB" sz="2400" dirty="0"/>
          </a:p>
          <a:p>
            <a:pPr marL="457200" indent="-457200">
              <a:buFont typeface="+mj-lt"/>
              <a:buAutoNum type="arabicPeriod"/>
            </a:pPr>
            <a:r>
              <a:rPr lang="en-GB" sz="2400" dirty="0">
                <a:hlinkClick r:id="rId8"/>
              </a:rPr>
              <a:t>https://www.youtube.com/watch?v=EfS5I8ZMqEM</a:t>
            </a:r>
            <a:endParaRPr lang="en-GB" sz="2400" dirty="0"/>
          </a:p>
          <a:p>
            <a:pPr marL="0" indent="0">
              <a:buNone/>
            </a:pPr>
            <a:endParaRPr lang="en-GB" sz="2400" dirty="0"/>
          </a:p>
        </p:txBody>
      </p:sp>
    </p:spTree>
    <p:extLst>
      <p:ext uri="{BB962C8B-B14F-4D97-AF65-F5344CB8AC3E}">
        <p14:creationId xmlns:p14="http://schemas.microsoft.com/office/powerpoint/2010/main" val="926410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The murder of Thomas Becket</a:t>
            </a:r>
          </a:p>
        </p:txBody>
      </p:sp>
      <p:sp>
        <p:nvSpPr>
          <p:cNvPr id="3" name="Content Placeholder 2"/>
          <p:cNvSpPr>
            <a:spLocks noGrp="1"/>
          </p:cNvSpPr>
          <p:nvPr>
            <p:ph idx="1"/>
          </p:nvPr>
        </p:nvSpPr>
        <p:spPr>
          <a:xfrm>
            <a:off x="574766" y="1825624"/>
            <a:ext cx="10779034" cy="5032375"/>
          </a:xfrm>
        </p:spPr>
        <p:txBody>
          <a:bodyPr>
            <a:normAutofit fontScale="92500"/>
          </a:bodyPr>
          <a:lstStyle/>
          <a:p>
            <a:pPr marL="0" indent="0">
              <a:buNone/>
            </a:pPr>
            <a:r>
              <a:rPr lang="en-GB" sz="2400" u="sng" dirty="0"/>
              <a:t>Task 2</a:t>
            </a:r>
          </a:p>
          <a:p>
            <a:pPr marL="0" indent="0">
              <a:buNone/>
            </a:pPr>
            <a:endParaRPr lang="en-GB" sz="2400" dirty="0"/>
          </a:p>
          <a:p>
            <a:pPr marL="0" indent="0">
              <a:buNone/>
            </a:pPr>
            <a:r>
              <a:rPr lang="en-GB" sz="2400" dirty="0"/>
              <a:t>Currently there is a fantastic exhibition about the murder of Becket at the British Museum in London.  Scroll down to the “Highlights” section on its website: </a:t>
            </a:r>
            <a:r>
              <a:rPr lang="en-GB" sz="2400" dirty="0">
                <a:hlinkClick r:id="rId2"/>
              </a:rPr>
              <a:t>https://www.britishmuseum.org/exhibitions/thomas-becket-murder-and-making-saint</a:t>
            </a:r>
            <a:endParaRPr lang="en-GB" sz="2400" dirty="0"/>
          </a:p>
          <a:p>
            <a:pPr marL="0" indent="0">
              <a:buNone/>
            </a:pPr>
            <a:r>
              <a:rPr lang="en-GB" sz="2400" dirty="0"/>
              <a:t>From the 8 images, choose </a:t>
            </a:r>
            <a:r>
              <a:rPr lang="en-GB" sz="2400" b="1" dirty="0"/>
              <a:t>3</a:t>
            </a:r>
            <a:r>
              <a:rPr lang="en-GB" sz="2400" dirty="0"/>
              <a:t> that most interest you and write about them. </a:t>
            </a:r>
          </a:p>
          <a:p>
            <a:pPr marL="0" indent="0">
              <a:buNone/>
            </a:pPr>
            <a:r>
              <a:rPr lang="en-GB" sz="2400" dirty="0"/>
              <a:t>Include things such as: what the object is (describe it), what you can learn from it, why it is significant, and why you chose it. </a:t>
            </a:r>
          </a:p>
          <a:p>
            <a:pPr marL="0" indent="0">
              <a:buNone/>
            </a:pPr>
            <a:r>
              <a:rPr lang="en-GB" sz="2400" u="sng" dirty="0"/>
              <a:t>Extension tasks: why not make a visit? </a:t>
            </a:r>
          </a:p>
          <a:p>
            <a:pPr>
              <a:buFontTx/>
              <a:buChar char="-"/>
            </a:pPr>
            <a:r>
              <a:rPr lang="en-GB" sz="2400" dirty="0"/>
              <a:t>The exhibition at the British Museum is open until 22 August.  Why not go?</a:t>
            </a:r>
          </a:p>
          <a:p>
            <a:pPr>
              <a:buFontTx/>
              <a:buChar char="-"/>
            </a:pPr>
            <a:r>
              <a:rPr lang="en-GB" sz="2400" dirty="0"/>
              <a:t>Closer to home, there is also a Becket event on at the Beaney in Canterbury until 4 July: </a:t>
            </a:r>
            <a:r>
              <a:rPr lang="en-GB" sz="2400" dirty="0">
                <a:hlinkClick r:id="rId3"/>
              </a:rPr>
              <a:t>https://canterburymuseums.co.uk/events/saint-thomas-becket-world-celebrity-healer/</a:t>
            </a:r>
            <a:endParaRPr lang="en-GB" sz="2400" dirty="0"/>
          </a:p>
          <a:p>
            <a:pPr>
              <a:buFontTx/>
              <a:buChar char="-"/>
            </a:pPr>
            <a:endParaRPr lang="en-GB" sz="2400" dirty="0"/>
          </a:p>
          <a:p>
            <a:pPr marL="0" indent="0">
              <a:buNone/>
            </a:pPr>
            <a:endParaRPr lang="en-GB" sz="2400" u="sng" dirty="0"/>
          </a:p>
        </p:txBody>
      </p:sp>
      <p:pic>
        <p:nvPicPr>
          <p:cNvPr id="4" name="Picture 3">
            <a:extLst>
              <a:ext uri="{FF2B5EF4-FFF2-40B4-BE49-F238E27FC236}">
                <a16:creationId xmlns:a16="http://schemas.microsoft.com/office/drawing/2014/main" id="{D63D927A-BA35-423F-BC29-F32B7FF75A9C}"/>
              </a:ext>
            </a:extLst>
          </p:cNvPr>
          <p:cNvPicPr>
            <a:picLocks noChangeAspect="1"/>
          </p:cNvPicPr>
          <p:nvPr/>
        </p:nvPicPr>
        <p:blipFill>
          <a:blip r:embed="rId4"/>
          <a:stretch>
            <a:fillRect/>
          </a:stretch>
        </p:blipFill>
        <p:spPr>
          <a:xfrm>
            <a:off x="8895409" y="269183"/>
            <a:ext cx="2721825" cy="2102956"/>
          </a:xfrm>
          <a:prstGeom prst="rect">
            <a:avLst/>
          </a:prstGeom>
        </p:spPr>
      </p:pic>
    </p:spTree>
    <p:extLst>
      <p:ext uri="{BB962C8B-B14F-4D97-AF65-F5344CB8AC3E}">
        <p14:creationId xmlns:p14="http://schemas.microsoft.com/office/powerpoint/2010/main" val="30248028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4949" y="365125"/>
            <a:ext cx="10948851" cy="1280795"/>
          </a:xfrm>
        </p:spPr>
        <p:txBody>
          <a:bodyPr>
            <a:normAutofit/>
          </a:bodyPr>
          <a:lstStyle/>
          <a:p>
            <a:pPr algn="ctr"/>
            <a:r>
              <a:rPr lang="en-GB" sz="3600" dirty="0"/>
              <a:t>And finally…</a:t>
            </a:r>
          </a:p>
        </p:txBody>
      </p:sp>
      <p:sp>
        <p:nvSpPr>
          <p:cNvPr id="3" name="Content Placeholder 2"/>
          <p:cNvSpPr>
            <a:spLocks noGrp="1"/>
          </p:cNvSpPr>
          <p:nvPr>
            <p:ph idx="1"/>
          </p:nvPr>
        </p:nvSpPr>
        <p:spPr>
          <a:xfrm>
            <a:off x="574766" y="1825624"/>
            <a:ext cx="10779034" cy="5032375"/>
          </a:xfrm>
        </p:spPr>
        <p:txBody>
          <a:bodyPr>
            <a:normAutofit/>
          </a:bodyPr>
          <a:lstStyle/>
          <a:p>
            <a:pPr marL="0" indent="0">
              <a:buNone/>
            </a:pPr>
            <a:r>
              <a:rPr lang="en-GB" sz="2400" dirty="0"/>
              <a:t>Again, do remember to save your work – whether that’s on computer or paper. What you have studied and learnt are important, and will help you on the course.</a:t>
            </a:r>
          </a:p>
          <a:p>
            <a:pPr marL="0" indent="0">
              <a:buNone/>
            </a:pPr>
            <a:endParaRPr lang="en-GB" sz="2400" dirty="0"/>
          </a:p>
          <a:p>
            <a:pPr marL="0" indent="0">
              <a:buNone/>
            </a:pPr>
            <a:r>
              <a:rPr lang="en-GB" sz="2400" dirty="0"/>
              <a:t>Do bring all your research into school on our first history lesson.</a:t>
            </a:r>
          </a:p>
          <a:p>
            <a:pPr marL="0" indent="0">
              <a:buNone/>
            </a:pPr>
            <a:endParaRPr lang="en-GB" sz="2400" dirty="0"/>
          </a:p>
          <a:p>
            <a:pPr marL="0" indent="0">
              <a:buNone/>
            </a:pPr>
            <a:endParaRPr lang="en-GB" sz="2400" dirty="0"/>
          </a:p>
          <a:p>
            <a:pPr marL="0" indent="0">
              <a:buNone/>
            </a:pPr>
            <a:endParaRPr lang="en-GB" sz="2400" dirty="0"/>
          </a:p>
        </p:txBody>
      </p:sp>
      <p:pic>
        <p:nvPicPr>
          <p:cNvPr id="6" name="Picture 5">
            <a:extLst>
              <a:ext uri="{FF2B5EF4-FFF2-40B4-BE49-F238E27FC236}">
                <a16:creationId xmlns:a16="http://schemas.microsoft.com/office/drawing/2014/main" id="{09083DBA-38C4-4B28-B3A0-F8083DC7C3A3}"/>
              </a:ext>
            </a:extLst>
          </p:cNvPr>
          <p:cNvPicPr>
            <a:picLocks noChangeAspect="1"/>
          </p:cNvPicPr>
          <p:nvPr/>
        </p:nvPicPr>
        <p:blipFill>
          <a:blip r:embed="rId2"/>
          <a:stretch>
            <a:fillRect/>
          </a:stretch>
        </p:blipFill>
        <p:spPr>
          <a:xfrm>
            <a:off x="4484737" y="3602727"/>
            <a:ext cx="2669159" cy="3023360"/>
          </a:xfrm>
          <a:prstGeom prst="rect">
            <a:avLst/>
          </a:prstGeom>
        </p:spPr>
      </p:pic>
    </p:spTree>
    <p:extLst>
      <p:ext uri="{BB962C8B-B14F-4D97-AF65-F5344CB8AC3E}">
        <p14:creationId xmlns:p14="http://schemas.microsoft.com/office/powerpoint/2010/main" val="1087269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TotalTime>
  <Words>1289</Words>
  <Application>Microsoft Office PowerPoint</Application>
  <PresentationFormat>Widescreen</PresentationFormat>
  <Paragraphs>123</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Wingdings 2</vt:lpstr>
      <vt:lpstr>Office Theme</vt:lpstr>
      <vt:lpstr>  A level history </vt:lpstr>
      <vt:lpstr>A level history   </vt:lpstr>
      <vt:lpstr>The structure of the course </vt:lpstr>
      <vt:lpstr>The Crusades</vt:lpstr>
      <vt:lpstr> </vt:lpstr>
      <vt:lpstr>LO: To use primary sources to gain an overview of the Crusades</vt:lpstr>
      <vt:lpstr>PowerPoint Presentation</vt:lpstr>
      <vt:lpstr>PowerPoint Presentation</vt:lpstr>
      <vt:lpstr>PowerPoint Presentation</vt:lpstr>
      <vt:lpstr>PowerPoint Presentation</vt:lpstr>
      <vt:lpstr>PowerPoint Presentation</vt:lpstr>
      <vt:lpstr>LO: To use primary sources to gain an overview of the Crusades</vt:lpstr>
      <vt:lpstr>LO: To gain an overview of the Crusades</vt:lpstr>
      <vt:lpstr>LO: To gain an overview of the Crusades</vt:lpstr>
      <vt:lpstr>LO: To gain an overview of the Crusades</vt:lpstr>
      <vt:lpstr>And finally…</vt:lpstr>
      <vt:lpstr>The reign of Henry II 1154 - 1189</vt:lpstr>
      <vt:lpstr>The murder of Thomas Becket</vt:lpstr>
      <vt:lpstr>The murder of Thomas Becket</vt:lpstr>
      <vt:lpstr>The murder of Thomas Becket</vt:lpstr>
      <vt:lpstr>The murder of Thomas Becket</vt:lpstr>
      <vt:lpstr>And finally…</vt:lpstr>
    </vt:vector>
  </TitlesOfParts>
  <Company>Fulston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level history  Teacher: Mr. McCutcheon</dc:title>
  <dc:creator>AMcCutcheon</dc:creator>
  <cp:lastModifiedBy>AMcCutcheon</cp:lastModifiedBy>
  <cp:revision>44</cp:revision>
  <dcterms:created xsi:type="dcterms:W3CDTF">2020-05-19T09:13:51Z</dcterms:created>
  <dcterms:modified xsi:type="dcterms:W3CDTF">2021-06-09T11:17:48Z</dcterms:modified>
</cp:coreProperties>
</file>