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19"/>
  </p:notesMasterIdLst>
  <p:sldIdLst>
    <p:sldId id="268" r:id="rId2"/>
    <p:sldId id="270" r:id="rId3"/>
    <p:sldId id="256" r:id="rId4"/>
    <p:sldId id="259" r:id="rId5"/>
    <p:sldId id="260" r:id="rId6"/>
    <p:sldId id="261" r:id="rId7"/>
    <p:sldId id="262" r:id="rId8"/>
    <p:sldId id="265" r:id="rId9"/>
    <p:sldId id="275" r:id="rId10"/>
    <p:sldId id="276" r:id="rId11"/>
    <p:sldId id="271" r:id="rId12"/>
    <p:sldId id="277" r:id="rId13"/>
    <p:sldId id="266" r:id="rId14"/>
    <p:sldId id="258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F2CAF-139F-4B97-9CD4-393CE32AD1F1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2E848-2101-458B-A32E-26008DF3B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36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D02FC7-3D35-44E4-8B60-D6063A3D9CD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1061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linked to Unit 1 – Financial planning,</a:t>
            </a:r>
            <a:r>
              <a:rPr lang="en-GB" baseline="0" dirty="0"/>
              <a:t> this will be examined </a:t>
            </a:r>
            <a:r>
              <a:rPr lang="en-GB" baseline="0"/>
              <a:t>in January 2018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2E848-2101-458B-A32E-26008DF3B7A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8156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2E848-2101-458B-A32E-26008DF3B7A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554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2E848-2101-458B-A32E-26008DF3B7A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054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the case study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2E848-2101-458B-A32E-26008DF3B7A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02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Worksheet in shared</a:t>
            </a:r>
            <a:r>
              <a:rPr lang="en-GB" baseline="0" dirty="0"/>
              <a:t> area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2E848-2101-458B-A32E-26008DF3B7A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855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Complete the task worksheet in shared area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2E848-2101-458B-A32E-26008DF3B7A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660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4148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4791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035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96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2919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12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434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690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181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2112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7854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6E5F1-4AEA-4629-880B-531CD855F3AF}" type="datetimeFigureOut">
              <a:rPr lang="en-GB" smtClean="0"/>
              <a:pPr/>
              <a:t>17/05/2021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E3799-DAF5-47E7-A5FA-BB9BCB3439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225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Cds6YxPUv8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404664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Try to get as close as you can to the target number using these six numbers:</a:t>
            </a:r>
          </a:p>
        </p:txBody>
      </p:sp>
      <p:sp>
        <p:nvSpPr>
          <p:cNvPr id="3" name="Rectangle 2"/>
          <p:cNvSpPr/>
          <p:nvPr/>
        </p:nvSpPr>
        <p:spPr>
          <a:xfrm>
            <a:off x="2699792" y="1916832"/>
            <a:ext cx="3871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100   50   75   5   10   7</a:t>
            </a:r>
          </a:p>
        </p:txBody>
      </p:sp>
      <p:sp>
        <p:nvSpPr>
          <p:cNvPr id="4" name="Rectangle 3"/>
          <p:cNvSpPr/>
          <p:nvPr/>
        </p:nvSpPr>
        <p:spPr>
          <a:xfrm>
            <a:off x="2699792" y="3212976"/>
            <a:ext cx="39786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Target Number: 423</a:t>
            </a:r>
          </a:p>
        </p:txBody>
      </p:sp>
      <p:sp>
        <p:nvSpPr>
          <p:cNvPr id="5" name="Rectangle 4"/>
          <p:cNvSpPr/>
          <p:nvPr/>
        </p:nvSpPr>
        <p:spPr>
          <a:xfrm>
            <a:off x="1331640" y="5085184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You can't use the same number more than once.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Only plus, minus, times and divide are allowed.</a:t>
            </a:r>
          </a:p>
        </p:txBody>
      </p:sp>
    </p:spTree>
    <p:extLst>
      <p:ext uri="{BB962C8B-B14F-4D97-AF65-F5344CB8AC3E}">
        <p14:creationId xmlns:p14="http://schemas.microsoft.com/office/powerpoint/2010/main" val="2742806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-198164"/>
            <a:ext cx="7886700" cy="1325563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Overview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93054" y="1989764"/>
            <a:ext cx="3868340" cy="379685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ctr"/>
            <a:r>
              <a:rPr lang="en-GB" sz="2400" dirty="0">
                <a:latin typeface="Berlin Sans FB" panose="020E0602020502020306" pitchFamily="34" charset="0"/>
              </a:rPr>
              <a:t>Year 12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half" idx="2"/>
          </p:nvPr>
        </p:nvSpPr>
        <p:spPr>
          <a:xfrm>
            <a:off x="200954" y="2534745"/>
            <a:ext cx="3960440" cy="3991428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3 units with 2 teachers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Unit 1 – Financial Planning  - Exam in January 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Unit 2 – Business Dynamics Coursework - we mark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Unit 3 – Entrepreneurial Opportunities  Coursework – AQA mark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788293"/>
            <a:ext cx="3887391" cy="586958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en-GB" sz="2400" dirty="0">
                <a:latin typeface="Berlin Sans FB" panose="020E0602020502020306" pitchFamily="34" charset="0"/>
              </a:rPr>
              <a:t>Year 13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4"/>
          </p:nvPr>
        </p:nvSpPr>
        <p:spPr>
          <a:xfrm>
            <a:off x="4629150" y="2623460"/>
            <a:ext cx="3887391" cy="392154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3 units with 2 teachers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Unit 4 – Managing and leading  Exam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Unit 5 – Developing a proposal</a:t>
            </a:r>
          </a:p>
          <a:p>
            <a:pPr marL="0" indent="0">
              <a:buNone/>
            </a:pPr>
            <a:r>
              <a:rPr lang="en-GB" dirty="0">
                <a:latin typeface="Berlin Sans FB" panose="020E0602020502020306" pitchFamily="34" charset="0"/>
              </a:rPr>
              <a:t>Coursework – we mark</a:t>
            </a:r>
          </a:p>
          <a:p>
            <a:pPr marL="0" indent="0">
              <a:buNone/>
            </a:pPr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Unit 7 or 8 – Organising an event or Marketing Communications – we mark</a:t>
            </a:r>
          </a:p>
          <a:p>
            <a:pPr marL="0" indent="0">
              <a:buNone/>
            </a:pPr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9841" y="705470"/>
            <a:ext cx="7886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In 2 years – 6 units to be completed </a:t>
            </a:r>
          </a:p>
          <a:p>
            <a:r>
              <a:rPr lang="en-GB" dirty="0">
                <a:latin typeface="Berlin Sans FB" panose="020E0602020502020306" pitchFamily="34" charset="0"/>
              </a:rPr>
              <a:t>5 Compulsory units from the exam board</a:t>
            </a:r>
          </a:p>
          <a:p>
            <a:r>
              <a:rPr lang="en-GB" dirty="0">
                <a:latin typeface="Berlin Sans FB" panose="020E0602020502020306" pitchFamily="34" charset="0"/>
              </a:rPr>
              <a:t>1 optional </a:t>
            </a:r>
          </a:p>
        </p:txBody>
      </p:sp>
    </p:spTree>
    <p:extLst>
      <p:ext uri="{BB962C8B-B14F-4D97-AF65-F5344CB8AC3E}">
        <p14:creationId xmlns:p14="http://schemas.microsoft.com/office/powerpoint/2010/main" val="3916824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8458200" cy="1470025"/>
          </a:xfrm>
        </p:spPr>
        <p:txBody>
          <a:bodyPr/>
          <a:lstStyle/>
          <a:p>
            <a:r>
              <a:rPr lang="en-GB" b="1" dirty="0"/>
              <a:t>Welcome to Business Studies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237956"/>
            <a:ext cx="3816350" cy="185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431032" y="3284984"/>
            <a:ext cx="8712968" cy="307352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64008" indent="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None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None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None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tx1"/>
                </a:solidFill>
                <a:latin typeface="+mj-lt"/>
              </a:rPr>
              <a:t>By the end of this lesson you should understand:</a:t>
            </a:r>
          </a:p>
          <a:p>
            <a:endParaRPr lang="en-GB" b="1" dirty="0">
              <a:solidFill>
                <a:schemeClr val="tx1"/>
              </a:solidFill>
              <a:latin typeface="+mj-lt"/>
            </a:endParaRPr>
          </a:p>
          <a:p>
            <a:pPr marL="406908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+mj-lt"/>
              </a:rPr>
              <a:t>To identify the different costs that a business incurs </a:t>
            </a:r>
          </a:p>
          <a:p>
            <a:pPr marL="406908" indent="-342900">
              <a:buFont typeface="Arial" panose="020B0604020202020204" pitchFamily="34" charset="0"/>
              <a:buChar char="•"/>
            </a:pPr>
            <a:endParaRPr lang="en-GB" b="1" dirty="0">
              <a:solidFill>
                <a:schemeClr val="tx1"/>
              </a:solidFill>
              <a:latin typeface="+mj-lt"/>
            </a:endParaRPr>
          </a:p>
          <a:p>
            <a:pPr marL="406908" indent="-3429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+mj-lt"/>
              </a:rPr>
              <a:t>Explain how a business calculates profits/loss</a:t>
            </a:r>
          </a:p>
          <a:p>
            <a:pPr marL="406908" indent="-342900">
              <a:buFont typeface="Arial" panose="020B0604020202020204" pitchFamily="34" charset="0"/>
              <a:buChar char="•"/>
            </a:pPr>
            <a:endParaRPr lang="en-GB" b="1" dirty="0">
              <a:solidFill>
                <a:schemeClr val="tx1"/>
              </a:solidFill>
              <a:latin typeface="+mj-lt"/>
            </a:endParaRPr>
          </a:p>
          <a:p>
            <a:pPr marL="406908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+mj-lt"/>
              </a:rPr>
              <a:t>Calculate a profit and loss using formula</a:t>
            </a:r>
            <a:endParaRPr lang="en-GB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2711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2" y="1816908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Learn the term “Profit”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723496" y="3120408"/>
            <a:ext cx="771769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Sales Revenue – Total costs</a:t>
            </a:r>
          </a:p>
          <a:p>
            <a:pPr algn="ctr"/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= Profit/loss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-35705"/>
            <a:ext cx="3816350" cy="185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554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Berlin Sans FB" panose="020E0602020502020306" pitchFamily="34" charset="0"/>
              </a:rPr>
              <a:t>Glastonbury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778" y="1359102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Berlin Sans FB" panose="020E0602020502020306" pitchFamily="34" charset="0"/>
              </a:rPr>
              <a:t>From the video (click on the picture) take down 5 keys points – considering that we are discussing profit and loss.</a:t>
            </a:r>
          </a:p>
          <a:p>
            <a:pPr marL="0" indent="0">
              <a:buNone/>
            </a:pPr>
            <a:r>
              <a:rPr lang="en-GB" dirty="0">
                <a:latin typeface="Berlin Sans FB" panose="020E0602020502020306" pitchFamily="34" charset="0"/>
              </a:rPr>
              <a:t>1.</a:t>
            </a:r>
          </a:p>
          <a:p>
            <a:pPr marL="0" indent="0">
              <a:buNone/>
            </a:pPr>
            <a:r>
              <a:rPr lang="en-GB" dirty="0">
                <a:latin typeface="Berlin Sans FB" panose="020E0602020502020306" pitchFamily="34" charset="0"/>
              </a:rPr>
              <a:t>2.</a:t>
            </a:r>
          </a:p>
          <a:p>
            <a:pPr marL="0" indent="0">
              <a:buNone/>
            </a:pPr>
            <a:r>
              <a:rPr lang="en-GB" dirty="0">
                <a:latin typeface="Berlin Sans FB" panose="020E0602020502020306" pitchFamily="34" charset="0"/>
              </a:rPr>
              <a:t>3.</a:t>
            </a:r>
          </a:p>
          <a:p>
            <a:pPr marL="0" indent="0">
              <a:buNone/>
            </a:pPr>
            <a:r>
              <a:rPr lang="en-GB" dirty="0">
                <a:latin typeface="Berlin Sans FB" panose="020E0602020502020306" pitchFamily="34" charset="0"/>
              </a:rPr>
              <a:t>4.</a:t>
            </a:r>
          </a:p>
          <a:p>
            <a:pPr marL="0" indent="0">
              <a:buNone/>
            </a:pPr>
            <a:r>
              <a:rPr lang="en-GB" dirty="0">
                <a:latin typeface="Berlin Sans FB" panose="020E0602020502020306" pitchFamily="34" charset="0"/>
              </a:rPr>
              <a:t>5.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437112"/>
            <a:ext cx="4533491" cy="1778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644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82000" cy="2232248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2400" dirty="0">
                <a:latin typeface="Berlin Sans FB" panose="020E0602020502020306" pitchFamily="34" charset="0"/>
              </a:rPr>
              <a:t>Task 1 :  Decide what is meant by Fixed or Variable costs			</a:t>
            </a:r>
            <a:br>
              <a:rPr lang="en-US" sz="2400" dirty="0">
                <a:latin typeface="Berlin Sans FB" panose="020E0602020502020306" pitchFamily="34" charset="0"/>
              </a:rPr>
            </a:br>
            <a:r>
              <a:rPr lang="en-US" sz="2400" dirty="0">
                <a:latin typeface="Berlin Sans FB" panose="020E0602020502020306" pitchFamily="34" charset="0"/>
              </a:rPr>
              <a:t>Task 2: Create a list of at least 10 costs that Michael </a:t>
            </a:r>
            <a:r>
              <a:rPr lang="en-US" sz="2400" dirty="0" err="1">
                <a:latin typeface="Berlin Sans FB" panose="020E0602020502020306" pitchFamily="34" charset="0"/>
              </a:rPr>
              <a:t>Eavis</a:t>
            </a:r>
            <a:r>
              <a:rPr lang="en-US" sz="2400" dirty="0">
                <a:latin typeface="Berlin Sans FB" panose="020E0602020502020306" pitchFamily="34" charset="0"/>
              </a:rPr>
              <a:t> may have incurred when creating Glastonbury.</a:t>
            </a:r>
            <a:br>
              <a:rPr lang="en-US" sz="2000" dirty="0">
                <a:latin typeface="Berlin Sans FB" panose="020E0602020502020306" pitchFamily="34" charset="0"/>
              </a:rPr>
            </a:br>
            <a:br>
              <a:rPr lang="en-US" sz="2000" dirty="0">
                <a:latin typeface="Berlin Sans FB" panose="020E0602020502020306" pitchFamily="34" charset="0"/>
              </a:rPr>
            </a:br>
            <a:endParaRPr lang="en-GB" sz="2000" dirty="0">
              <a:latin typeface="Berlin Sans FB" panose="020E0602020502020306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084168" y="2819200"/>
            <a:ext cx="2088232" cy="457200"/>
          </a:xfrm>
        </p:spPr>
        <p:txBody>
          <a:bodyPr>
            <a:normAutofit fontScale="92500" lnSpcReduction="10000"/>
          </a:bodyPr>
          <a:lstStyle/>
          <a:p>
            <a:r>
              <a:rPr lang="en-GB" sz="3200" b="0" dirty="0">
                <a:latin typeface="Berlin Sans FB" panose="020E0602020502020306" pitchFamily="34" charset="0"/>
              </a:rPr>
              <a:t>Fixed Costs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7544" y="2819200"/>
            <a:ext cx="2448272" cy="457200"/>
          </a:xfrm>
        </p:spPr>
        <p:txBody>
          <a:bodyPr>
            <a:normAutofit lnSpcReduction="10000"/>
          </a:bodyPr>
          <a:lstStyle/>
          <a:p>
            <a:r>
              <a:rPr lang="en-GB" sz="2800" b="0" dirty="0">
                <a:latin typeface="Berlin Sans FB" panose="020E0602020502020306" pitchFamily="34" charset="0"/>
              </a:rPr>
              <a:t>Variable Costs</a:t>
            </a:r>
          </a:p>
        </p:txBody>
      </p:sp>
    </p:spTree>
    <p:extLst>
      <p:ext uri="{BB962C8B-B14F-4D97-AF65-F5344CB8AC3E}">
        <p14:creationId xmlns:p14="http://schemas.microsoft.com/office/powerpoint/2010/main" val="3024844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271" y="355601"/>
            <a:ext cx="7886700" cy="937242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Berlin Sans FB" panose="020E0602020502020306" pitchFamily="34" charset="0"/>
              </a:rPr>
              <a:t>For Glastonbury Music Festival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1491570"/>
            <a:ext cx="3868340" cy="823912"/>
          </a:xfrm>
        </p:spPr>
        <p:txBody>
          <a:bodyPr>
            <a:normAutofit/>
          </a:bodyPr>
          <a:lstStyle/>
          <a:p>
            <a:r>
              <a:rPr lang="en-GB" sz="3200" b="0" dirty="0">
                <a:latin typeface="Berlin Sans FB" panose="020E0602020502020306" pitchFamily="34" charset="0"/>
              </a:rPr>
              <a:t>What are fixed costs?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4"/>
            <a:ext cx="3868340" cy="423629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Berlin Sans FB" panose="020E0602020502020306" pitchFamily="34" charset="0"/>
              </a:rPr>
              <a:t>Monthly rent</a:t>
            </a:r>
          </a:p>
          <a:p>
            <a:r>
              <a:rPr lang="en-GB" sz="2400" dirty="0">
                <a:latin typeface="Berlin Sans FB" panose="020E0602020502020306" pitchFamily="34" charset="0"/>
              </a:rPr>
              <a:t>Marketing costs</a:t>
            </a:r>
          </a:p>
          <a:p>
            <a:r>
              <a:rPr lang="en-GB" sz="2400" dirty="0">
                <a:latin typeface="Berlin Sans FB" panose="020E0602020502020306" pitchFamily="34" charset="0"/>
              </a:rPr>
              <a:t>Heating and Lighting</a:t>
            </a:r>
          </a:p>
          <a:p>
            <a:r>
              <a:rPr lang="en-US" sz="2400" dirty="0">
                <a:latin typeface="Berlin Sans FB" panose="020E0602020502020306" pitchFamily="34" charset="0"/>
              </a:rPr>
              <a:t>Water</a:t>
            </a:r>
          </a:p>
          <a:p>
            <a:r>
              <a:rPr lang="en-US" sz="2400" dirty="0">
                <a:latin typeface="Berlin Sans FB" panose="020E0602020502020306" pitchFamily="34" charset="0"/>
              </a:rPr>
              <a:t>Bands</a:t>
            </a:r>
          </a:p>
          <a:p>
            <a:r>
              <a:rPr lang="en-US" sz="2400" dirty="0">
                <a:latin typeface="Berlin Sans FB" panose="020E0602020502020306" pitchFamily="34" charset="0"/>
              </a:rPr>
              <a:t>Salary</a:t>
            </a:r>
          </a:p>
          <a:p>
            <a:r>
              <a:rPr lang="en-US" sz="2400" dirty="0">
                <a:latin typeface="Berlin Sans FB" panose="020E0602020502020306" pitchFamily="34" charset="0"/>
              </a:rPr>
              <a:t>Rental of tents</a:t>
            </a:r>
          </a:p>
          <a:p>
            <a:r>
              <a:rPr lang="en-US" sz="2400" dirty="0">
                <a:latin typeface="Berlin Sans FB" panose="020E0602020502020306" pitchFamily="34" charset="0"/>
              </a:rPr>
              <a:t>Catering </a:t>
            </a:r>
          </a:p>
          <a:p>
            <a:endParaRPr lang="en-GB" sz="2400" dirty="0">
              <a:latin typeface="Berlin Sans FB" panose="020E0602020502020306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4611" y="1483702"/>
            <a:ext cx="4411499" cy="823912"/>
          </a:xfrm>
        </p:spPr>
        <p:txBody>
          <a:bodyPr>
            <a:noAutofit/>
          </a:bodyPr>
          <a:lstStyle/>
          <a:p>
            <a:r>
              <a:rPr lang="en-GB" sz="3200" b="0" dirty="0">
                <a:latin typeface="Berlin Sans FB" panose="020E0602020502020306" pitchFamily="34" charset="0"/>
              </a:rPr>
              <a:t>What are variable costs?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sz="2400" dirty="0">
                <a:latin typeface="Berlin Sans FB" panose="020E0602020502020306" pitchFamily="34" charset="0"/>
              </a:rPr>
              <a:t>Wages </a:t>
            </a:r>
          </a:p>
          <a:p>
            <a:r>
              <a:rPr lang="en-US" sz="2400" dirty="0">
                <a:latin typeface="Berlin Sans FB" panose="020E0602020502020306" pitchFamily="34" charset="0"/>
              </a:rPr>
              <a:t>PPC advertising</a:t>
            </a:r>
          </a:p>
          <a:p>
            <a:r>
              <a:rPr lang="en-US" sz="2400" dirty="0">
                <a:latin typeface="Berlin Sans FB" panose="020E0602020502020306" pitchFamily="34" charset="0"/>
              </a:rPr>
              <a:t>Petrol</a:t>
            </a:r>
          </a:p>
          <a:p>
            <a:endParaRPr lang="en-GB" dirty="0">
              <a:latin typeface="Berlin Sans FB" panose="020E0602020502020306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7" t="8889" r="31142" b="35727"/>
          <a:stretch/>
        </p:blipFill>
        <p:spPr bwMode="auto">
          <a:xfrm>
            <a:off x="5076056" y="4725144"/>
            <a:ext cx="3820054" cy="1852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5504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79512" y="548680"/>
            <a:ext cx="5904656" cy="1066800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latin typeface="Berlin Sans FB" panose="020E0602020502020306" pitchFamily="34" charset="0"/>
              </a:rPr>
              <a:t>Glastonbury financial calculations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half" idx="1"/>
          </p:nvPr>
        </p:nvSpPr>
        <p:spPr>
          <a:xfrm>
            <a:off x="179512" y="2047528"/>
            <a:ext cx="8820472" cy="406531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Berlin Sans FB" panose="020E0602020502020306" pitchFamily="34" charset="0"/>
              </a:rPr>
              <a:t>Calculate the total cost for the company per month</a:t>
            </a:r>
          </a:p>
          <a:p>
            <a:pPr marL="0" indent="0">
              <a:buNone/>
            </a:pPr>
            <a:r>
              <a:rPr lang="en-GB" sz="3200" dirty="0">
                <a:latin typeface="Berlin Sans FB" panose="020E0602020502020306" pitchFamily="34" charset="0"/>
              </a:rPr>
              <a:t>   (fixed + variable = total cost)</a:t>
            </a:r>
          </a:p>
          <a:p>
            <a:pPr marL="0" indent="0">
              <a:buNone/>
            </a:pPr>
            <a:endParaRPr lang="en-GB" sz="3200" dirty="0">
              <a:latin typeface="Berlin Sans FB" panose="020E0602020502020306" pitchFamily="34" charset="0"/>
            </a:endParaRPr>
          </a:p>
          <a:p>
            <a:r>
              <a:rPr lang="en-GB" sz="3200" dirty="0">
                <a:latin typeface="Berlin Sans FB" panose="020E0602020502020306" pitchFamily="34" charset="0"/>
              </a:rPr>
              <a:t>Calculate the monthly sales revenue </a:t>
            </a:r>
          </a:p>
          <a:p>
            <a:endParaRPr lang="en-GB" sz="3200" dirty="0">
              <a:latin typeface="Berlin Sans FB" panose="020E0602020502020306" pitchFamily="34" charset="0"/>
            </a:endParaRPr>
          </a:p>
          <a:p>
            <a:r>
              <a:rPr lang="en-GB" sz="3200" dirty="0">
                <a:latin typeface="Berlin Sans FB" panose="020E0602020502020306" pitchFamily="34" charset="0"/>
              </a:rPr>
              <a:t>Calculate the monthly profit or loss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6632"/>
            <a:ext cx="2915816" cy="1415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2692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EED8C05-A7A4-4F04-A931-AC0622F678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258864"/>
              </p:ext>
            </p:extLst>
          </p:nvPr>
        </p:nvGraphicFramePr>
        <p:xfrm>
          <a:off x="3331307" y="1412776"/>
          <a:ext cx="5417157" cy="23754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641730201"/>
                    </a:ext>
                  </a:extLst>
                </a:gridCol>
                <a:gridCol w="2176797">
                  <a:extLst>
                    <a:ext uri="{9D8B030D-6E8A-4147-A177-3AD203B41FA5}">
                      <a16:colId xmlns:a16="http://schemas.microsoft.com/office/drawing/2014/main" val="674433977"/>
                    </a:ext>
                  </a:extLst>
                </a:gridCol>
              </a:tblGrid>
              <a:tr h="188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Expenditure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£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7195302"/>
                  </a:ext>
                </a:extLst>
              </a:tr>
              <a:tr h="188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Rent 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1, 450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1595355"/>
                  </a:ext>
                </a:extLst>
              </a:tr>
              <a:tr h="188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Electricity 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65,000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7071076"/>
                  </a:ext>
                </a:extLst>
              </a:tr>
              <a:tr h="188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Wage Oxfam 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2,000,000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4681696"/>
                  </a:ext>
                </a:extLst>
              </a:tr>
              <a:tr h="191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Marketing costs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200,000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30917545"/>
                  </a:ext>
                </a:extLst>
              </a:tr>
              <a:tr h="188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Water 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260,000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3349815"/>
                  </a:ext>
                </a:extLst>
              </a:tr>
              <a:tr h="188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Fuel and tent hire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8,500,000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2148519"/>
                  </a:ext>
                </a:extLst>
              </a:tr>
              <a:tr h="1169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Hire of Acts 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10,470500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6950206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9291B3D-D8C8-4DCD-8348-1938A44958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424080"/>
              </p:ext>
            </p:extLst>
          </p:nvPr>
        </p:nvGraphicFramePr>
        <p:xfrm>
          <a:off x="2846258" y="4480278"/>
          <a:ext cx="5868670" cy="19298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62327">
                  <a:extLst>
                    <a:ext uri="{9D8B030D-6E8A-4147-A177-3AD203B41FA5}">
                      <a16:colId xmlns:a16="http://schemas.microsoft.com/office/drawing/2014/main" val="2039534508"/>
                    </a:ext>
                  </a:extLst>
                </a:gridCol>
                <a:gridCol w="3006343">
                  <a:extLst>
                    <a:ext uri="{9D8B030D-6E8A-4147-A177-3AD203B41FA5}">
                      <a16:colId xmlns:a16="http://schemas.microsoft.com/office/drawing/2014/main" val="321279694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Fixed costs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Variable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89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9400740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0E57CCB6-27BF-4706-AC6C-B2C8D02596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01352"/>
            <a:ext cx="856895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Glastonbury has sold 135,000 tickets which cost £205 each, everyone attending must pay £25 to camp on their site.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Michael </a:t>
            </a:r>
            <a:r>
              <a:rPr kumimoji="0" lang="en-GB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Eavis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must pay £1450 for the rent on his farm, which he does not own.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Please see the table of costs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58AAD8E-5D63-4884-B650-50DAA77BD76F}"/>
              </a:ext>
            </a:extLst>
          </p:cNvPr>
          <p:cNvSpPr/>
          <p:nvPr/>
        </p:nvSpPr>
        <p:spPr>
          <a:xfrm>
            <a:off x="179512" y="3933056"/>
            <a:ext cx="84609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Looking at the costs in the table above which costs are fixed or variable, write in the table below.</a:t>
            </a:r>
            <a:endParaRPr lang="en-GB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91901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9A1F8C-9D8A-4BDB-9F12-5A8B282DA652}"/>
              </a:ext>
            </a:extLst>
          </p:cNvPr>
          <p:cNvSpPr/>
          <p:nvPr/>
        </p:nvSpPr>
        <p:spPr>
          <a:xfrm>
            <a:off x="467544" y="680427"/>
            <a:ext cx="8424936" cy="5178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the information from the previous slide, answer the questions below, showing your working: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total cost for Glastonbury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monthly sales revenue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monthly profit or loss for Glastonbury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693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It’s all about the </a:t>
            </a:r>
            <a:r>
              <a:rPr lang="en-GB" dirty="0" err="1">
                <a:latin typeface="Berlin Sans FB" panose="020E0602020502020306" pitchFamily="34" charset="0"/>
              </a:rPr>
              <a:t>merch</a:t>
            </a:r>
            <a:r>
              <a:rPr lang="en-GB" dirty="0">
                <a:latin typeface="Berlin Sans FB" panose="020E0602020502020306" pitchFamily="34" charset="0"/>
              </a:rPr>
              <a:t>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132" y="1695416"/>
            <a:ext cx="4402832" cy="4325112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To make some more cash Michael </a:t>
            </a:r>
            <a:r>
              <a:rPr lang="en-GB" dirty="0" err="1">
                <a:latin typeface="Berlin Sans FB" panose="020E0602020502020306" pitchFamily="34" charset="0"/>
              </a:rPr>
              <a:t>Eavis</a:t>
            </a:r>
            <a:r>
              <a:rPr lang="en-GB" dirty="0">
                <a:latin typeface="Berlin Sans FB" panose="020E0602020502020306" pitchFamily="34" charset="0"/>
              </a:rPr>
              <a:t> has decided to investigate The T-shirt Manufacturer Ltd to see if the company is reliable and profitable to complete the order for Glastonbury 2019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144" y="0"/>
            <a:ext cx="2986149" cy="14493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6417" y="2420888"/>
            <a:ext cx="2817876" cy="28178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08" y="4522175"/>
            <a:ext cx="4616375" cy="2052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100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7D6119F-C06F-4F6D-8CE7-F26C613954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150174"/>
              </p:ext>
            </p:extLst>
          </p:nvPr>
        </p:nvGraphicFramePr>
        <p:xfrm>
          <a:off x="327968" y="999524"/>
          <a:ext cx="3939540" cy="11879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4335">
                  <a:extLst>
                    <a:ext uri="{9D8B030D-6E8A-4147-A177-3AD203B41FA5}">
                      <a16:colId xmlns:a16="http://schemas.microsoft.com/office/drawing/2014/main" val="3626001842"/>
                    </a:ext>
                  </a:extLst>
                </a:gridCol>
                <a:gridCol w="1005205">
                  <a:extLst>
                    <a:ext uri="{9D8B030D-6E8A-4147-A177-3AD203B41FA5}">
                      <a16:colId xmlns:a16="http://schemas.microsoft.com/office/drawing/2014/main" val="25801771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Expenditure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0718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Monthly rent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1, 450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2822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Cloth and Cotton per T-shirt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85926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Wage cost per T-shirt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61861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Marketing costs per month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600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6235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Heating and Lighting per month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350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851960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87F1C9F-DD9B-4DEC-8C5C-671B962D9A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07141"/>
              </p:ext>
            </p:extLst>
          </p:nvPr>
        </p:nvGraphicFramePr>
        <p:xfrm>
          <a:off x="323528" y="2420888"/>
          <a:ext cx="5868670" cy="11341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4335">
                  <a:extLst>
                    <a:ext uri="{9D8B030D-6E8A-4147-A177-3AD203B41FA5}">
                      <a16:colId xmlns:a16="http://schemas.microsoft.com/office/drawing/2014/main" val="2559361506"/>
                    </a:ext>
                  </a:extLst>
                </a:gridCol>
                <a:gridCol w="2934335">
                  <a:extLst>
                    <a:ext uri="{9D8B030D-6E8A-4147-A177-3AD203B41FA5}">
                      <a16:colId xmlns:a16="http://schemas.microsoft.com/office/drawing/2014/main" val="42113492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Fixed costs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Variable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3494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3064201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2979122B-31BB-4BF2-BD8E-6D2D7D372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230396"/>
            <a:ext cx="8208912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T-Shirt Manufacturer Ltd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T-shirt manufacturer produces and sells 1 000 T-Shirts every month for £20 each.  The company’s production costs are: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Looking at the costs in the table above which costs are fixed or variable, write in the table below.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B78662-83ED-4E2E-B510-32E7C0013950}"/>
              </a:ext>
            </a:extLst>
          </p:cNvPr>
          <p:cNvSpPr/>
          <p:nvPr/>
        </p:nvSpPr>
        <p:spPr>
          <a:xfrm>
            <a:off x="215516" y="3601379"/>
            <a:ext cx="8712968" cy="3265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the information above, answer the questions below, showing your working: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total cost for the company per month (remember fixed + variable = total cost)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monthly sales revenue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monthly profit or loss for The T-shirt manufacturer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Suppose that The T-shirt Manufacturer, buyer request 500 additional T-shirts per month and are willing to pay £22 per T-shirt.  To fulfil this order, wage costs rise to £10 per T-shirt because of overtime. Calculate the effect on profits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might The T-shirt manufacturer find that profits do not rise as a result of accepting the extra order?  Explain your answer.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665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3587" y="369716"/>
            <a:ext cx="8229600" cy="1066800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So do you understand…..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30075" y="2204864"/>
            <a:ext cx="7886700" cy="3691607"/>
          </a:xfrm>
        </p:spPr>
        <p:txBody>
          <a:bodyPr>
            <a:normAutofit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How a business makes profit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The types of costs in a business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dirty="0">
                <a:latin typeface="Berlin Sans FB" panose="020E0602020502020306" pitchFamily="34" charset="0"/>
              </a:rPr>
              <a:t>How to calculate profit or loss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pPr marL="109728" indent="0">
              <a:buNone/>
            </a:pPr>
            <a:r>
              <a:rPr lang="en-GB" sz="3200" dirty="0">
                <a:latin typeface="Berlin Sans FB" panose="020E0602020502020306" pitchFamily="34" charset="0"/>
              </a:rPr>
              <a:t>Evaluate which has a greater impact on a business’ profit: sales price or costs.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6632"/>
            <a:ext cx="3240286" cy="1572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277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170"/>
            <a:ext cx="8229600" cy="1241589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Key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496944" cy="5544616"/>
          </a:xfrm>
        </p:spPr>
        <p:txBody>
          <a:bodyPr>
            <a:normAutofit fontScale="92500"/>
          </a:bodyPr>
          <a:lstStyle/>
          <a:p>
            <a:pPr lvl="0"/>
            <a:r>
              <a:rPr lang="en-GB" b="1" dirty="0">
                <a:latin typeface="Berlin Sans FB" panose="020E0602020502020306" pitchFamily="34" charset="0"/>
              </a:rPr>
              <a:t>Sales revenue </a:t>
            </a:r>
            <a:r>
              <a:rPr lang="en-GB" dirty="0">
                <a:latin typeface="Berlin Sans FB" panose="020E0602020502020306" pitchFamily="34" charset="0"/>
              </a:rPr>
              <a:t>– the money received from selling goods /services</a:t>
            </a:r>
          </a:p>
          <a:p>
            <a:pPr lvl="0"/>
            <a:endParaRPr lang="en-GB" dirty="0">
              <a:latin typeface="Berlin Sans FB" panose="020E0602020502020306" pitchFamily="34" charset="0"/>
            </a:endParaRPr>
          </a:p>
          <a:p>
            <a:pPr lvl="0"/>
            <a:r>
              <a:rPr lang="en-GB" b="1" dirty="0">
                <a:latin typeface="Berlin Sans FB" panose="020E0602020502020306" pitchFamily="34" charset="0"/>
              </a:rPr>
              <a:t>Variable costs</a:t>
            </a:r>
            <a:r>
              <a:rPr lang="en-GB" dirty="0">
                <a:latin typeface="Berlin Sans FB" panose="020E0602020502020306" pitchFamily="34" charset="0"/>
              </a:rPr>
              <a:t>  - costs of sales </a:t>
            </a:r>
            <a:r>
              <a:rPr lang="en-GB" dirty="0" err="1">
                <a:latin typeface="Berlin Sans FB" panose="020E0602020502020306" pitchFamily="34" charset="0"/>
              </a:rPr>
              <a:t>eg</a:t>
            </a:r>
            <a:r>
              <a:rPr lang="en-GB" dirty="0">
                <a:latin typeface="Berlin Sans FB" panose="020E0602020502020306" pitchFamily="34" charset="0"/>
              </a:rPr>
              <a:t> cost of raw materials and the wages of those employees directly involved in production of goods</a:t>
            </a:r>
          </a:p>
          <a:p>
            <a:pPr lvl="0"/>
            <a:endParaRPr lang="en-GB" dirty="0">
              <a:latin typeface="Berlin Sans FB" panose="020E0602020502020306" pitchFamily="34" charset="0"/>
            </a:endParaRPr>
          </a:p>
          <a:p>
            <a:pPr lvl="0"/>
            <a:r>
              <a:rPr lang="en-GB" b="1" dirty="0">
                <a:latin typeface="Berlin Sans FB" panose="020E0602020502020306" pitchFamily="34" charset="0"/>
              </a:rPr>
              <a:t>Fixed costs </a:t>
            </a:r>
            <a:r>
              <a:rPr lang="en-GB" dirty="0">
                <a:latin typeface="Berlin Sans FB" panose="020E0602020502020306" pitchFamily="34" charset="0"/>
              </a:rPr>
              <a:t>– costs of overheads and expenses that have to be paid even if nothing is sold</a:t>
            </a:r>
          </a:p>
          <a:p>
            <a:pPr lvl="0"/>
            <a:endParaRPr lang="en-GB" dirty="0">
              <a:latin typeface="Berlin Sans FB" panose="020E0602020502020306" pitchFamily="34" charset="0"/>
            </a:endParaRPr>
          </a:p>
          <a:p>
            <a:pPr lvl="0"/>
            <a:r>
              <a:rPr lang="en-GB" b="1" dirty="0">
                <a:latin typeface="Berlin Sans FB" panose="020E0602020502020306" pitchFamily="34" charset="0"/>
              </a:rPr>
              <a:t>Total costs </a:t>
            </a:r>
            <a:r>
              <a:rPr lang="en-GB" dirty="0">
                <a:latin typeface="Berlin Sans FB" panose="020E0602020502020306" pitchFamily="34" charset="0"/>
              </a:rPr>
              <a:t>– Fixed plus Variable costs</a:t>
            </a:r>
          </a:p>
          <a:p>
            <a:pPr lvl="0"/>
            <a:endParaRPr lang="en-GB" dirty="0">
              <a:latin typeface="Berlin Sans FB" panose="020E0602020502020306" pitchFamily="34" charset="0"/>
            </a:endParaRPr>
          </a:p>
          <a:p>
            <a:pPr lvl="0"/>
            <a:r>
              <a:rPr lang="en-GB" b="1" dirty="0">
                <a:latin typeface="Berlin Sans FB" panose="020E0602020502020306" pitchFamily="34" charset="0"/>
              </a:rPr>
              <a:t>Gross profit </a:t>
            </a:r>
            <a:r>
              <a:rPr lang="en-GB" dirty="0">
                <a:latin typeface="Berlin Sans FB" panose="020E0602020502020306" pitchFamily="34" charset="0"/>
              </a:rPr>
              <a:t>– sales revenue less the variable costs, or profit before fixed costs are deducted</a:t>
            </a:r>
          </a:p>
          <a:p>
            <a:pPr lvl="0"/>
            <a:endParaRPr lang="en-GB" dirty="0">
              <a:latin typeface="Berlin Sans FB" panose="020E0602020502020306" pitchFamily="34" charset="0"/>
            </a:endParaRPr>
          </a:p>
          <a:p>
            <a:pPr lvl="0"/>
            <a:r>
              <a:rPr lang="en-GB" b="1" dirty="0">
                <a:latin typeface="Berlin Sans FB" panose="020E0602020502020306" pitchFamily="34" charset="0"/>
              </a:rPr>
              <a:t>Net profit </a:t>
            </a:r>
            <a:r>
              <a:rPr lang="en-GB" dirty="0">
                <a:latin typeface="Berlin Sans FB" panose="020E0602020502020306" pitchFamily="34" charset="0"/>
              </a:rPr>
              <a:t>– this Is the profit after variable and fixed costs have been deducted</a:t>
            </a:r>
          </a:p>
          <a:p>
            <a:pPr lvl="0"/>
            <a:endParaRPr lang="en-GB" dirty="0">
              <a:latin typeface="Berlin Sans FB" panose="020E0602020502020306" pitchFamily="34" charset="0"/>
            </a:endParaRPr>
          </a:p>
          <a:p>
            <a:pPr lvl="0"/>
            <a:r>
              <a:rPr lang="en-GB" b="1" dirty="0">
                <a:latin typeface="Berlin Sans FB" panose="020E0602020502020306" pitchFamily="34" charset="0"/>
              </a:rPr>
              <a:t>Loss</a:t>
            </a:r>
            <a:r>
              <a:rPr lang="en-GB" dirty="0">
                <a:latin typeface="Berlin Sans FB" panose="020E0602020502020306" pitchFamily="34" charset="0"/>
              </a:rPr>
              <a:t> – costs have exceeded sales revenue</a:t>
            </a:r>
          </a:p>
        </p:txBody>
      </p:sp>
    </p:spTree>
    <p:extLst>
      <p:ext uri="{BB962C8B-B14F-4D97-AF65-F5344CB8AC3E}">
        <p14:creationId xmlns:p14="http://schemas.microsoft.com/office/powerpoint/2010/main" val="1531639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3" t="23207" r="27596" b="7393"/>
          <a:stretch>
            <a:fillRect/>
          </a:stretch>
        </p:blipFill>
        <p:spPr bwMode="auto">
          <a:xfrm>
            <a:off x="1043608" y="188640"/>
            <a:ext cx="7129463" cy="616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1774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 Question</a:t>
            </a:r>
            <a:endParaRPr lang="en-GB" altLang="en-US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9" t="30595" r="26379" b="16685"/>
          <a:stretch>
            <a:fillRect/>
          </a:stretch>
        </p:blipFill>
        <p:spPr bwMode="auto">
          <a:xfrm>
            <a:off x="287337" y="1437973"/>
            <a:ext cx="8569325" cy="543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Down Arrow 1"/>
          <p:cNvSpPr/>
          <p:nvPr/>
        </p:nvSpPr>
        <p:spPr>
          <a:xfrm rot="3222620">
            <a:off x="3028822" y="593992"/>
            <a:ext cx="1686341" cy="7769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4355977" y="365126"/>
            <a:ext cx="3600400" cy="4715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Command word.</a:t>
            </a:r>
          </a:p>
          <a:p>
            <a:pPr algn="ctr"/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</p:txBody>
      </p:sp>
      <p:sp>
        <p:nvSpPr>
          <p:cNvPr id="4" name="Up Arrow 3"/>
          <p:cNvSpPr/>
          <p:nvPr/>
        </p:nvSpPr>
        <p:spPr>
          <a:xfrm>
            <a:off x="6205509" y="2115464"/>
            <a:ext cx="1008112" cy="129614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5618941" y="3498141"/>
            <a:ext cx="218124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Each step that you take.</a:t>
            </a:r>
          </a:p>
        </p:txBody>
      </p:sp>
    </p:spTree>
    <p:extLst>
      <p:ext uri="{BB962C8B-B14F-4D97-AF65-F5344CB8AC3E}">
        <p14:creationId xmlns:p14="http://schemas.microsoft.com/office/powerpoint/2010/main" val="2185542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0" y="1143000"/>
            <a:ext cx="1835696" cy="10668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>
                <a:latin typeface="Berlin Sans FB" panose="020E0602020502020306" pitchFamily="34" charset="0"/>
              </a:rPr>
              <a:t>Mark Scheme</a:t>
            </a:r>
            <a:endParaRPr lang="en-GB" altLang="en-US" dirty="0">
              <a:latin typeface="Berlin Sans FB" panose="020E0602020502020306" pitchFamily="34" charset="0"/>
            </a:endParaRP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11" t="14272" r="24271" b="15099"/>
          <a:stretch>
            <a:fillRect/>
          </a:stretch>
        </p:blipFill>
        <p:spPr bwMode="auto">
          <a:xfrm>
            <a:off x="1763688" y="526888"/>
            <a:ext cx="7302500" cy="605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226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rlin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451</TotalTime>
  <Words>914</Words>
  <Application>Microsoft Office PowerPoint</Application>
  <PresentationFormat>On-screen Show (4:3)</PresentationFormat>
  <Paragraphs>180</Paragraphs>
  <Slides>17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Berlin Sans FB</vt:lpstr>
      <vt:lpstr>Calibri</vt:lpstr>
      <vt:lpstr>Calibri Light</vt:lpstr>
      <vt:lpstr>Georgia</vt:lpstr>
      <vt:lpstr>Times New Roman</vt:lpstr>
      <vt:lpstr>Office Theme</vt:lpstr>
      <vt:lpstr>PowerPoint Presentation</vt:lpstr>
      <vt:lpstr>Overview</vt:lpstr>
      <vt:lpstr>Welcome to Business Studies</vt:lpstr>
      <vt:lpstr>Learn the term “Profit”</vt:lpstr>
      <vt:lpstr>Glastonbury </vt:lpstr>
      <vt:lpstr>Task 1 :  Decide what is meant by Fixed or Variable costs    Task 2: Create a list of at least 10 costs that Michael Eavis may have incurred when creating Glastonbury.  </vt:lpstr>
      <vt:lpstr>For Glastonbury Music Festival</vt:lpstr>
      <vt:lpstr>Glastonbury financial calculations</vt:lpstr>
      <vt:lpstr>PowerPoint Presentation</vt:lpstr>
      <vt:lpstr>PowerPoint Presentation</vt:lpstr>
      <vt:lpstr>It’s all about the merch..</vt:lpstr>
      <vt:lpstr>PowerPoint Presentation</vt:lpstr>
      <vt:lpstr>So do you understand…..</vt:lpstr>
      <vt:lpstr>Key Terms</vt:lpstr>
      <vt:lpstr>PowerPoint Presentation</vt:lpstr>
      <vt:lpstr>Exam Question</vt:lpstr>
      <vt:lpstr>Mark Scheme</vt:lpstr>
    </vt:vector>
  </TitlesOfParts>
  <Company>Fulston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Business Studies</dc:title>
  <dc:creator>LHay</dc:creator>
  <cp:lastModifiedBy>LHay</cp:lastModifiedBy>
  <cp:revision>28</cp:revision>
  <dcterms:created xsi:type="dcterms:W3CDTF">2012-06-26T08:56:13Z</dcterms:created>
  <dcterms:modified xsi:type="dcterms:W3CDTF">2021-05-17T10:25:31Z</dcterms:modified>
</cp:coreProperties>
</file>