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9" r:id="rId2"/>
    <p:sldId id="270" r:id="rId3"/>
    <p:sldId id="271" r:id="rId4"/>
    <p:sldId id="272" r:id="rId5"/>
    <p:sldId id="262" r:id="rId6"/>
    <p:sldId id="273" r:id="rId7"/>
    <p:sldId id="276" r:id="rId8"/>
    <p:sldId id="277" r:id="rId9"/>
    <p:sldId id="256" r:id="rId10"/>
    <p:sldId id="261" r:id="rId11"/>
    <p:sldId id="260" r:id="rId12"/>
    <p:sldId id="263" r:id="rId13"/>
    <p:sldId id="264" r:id="rId14"/>
    <p:sldId id="257" r:id="rId15"/>
    <p:sldId id="268" r:id="rId16"/>
    <p:sldId id="258" r:id="rId17"/>
    <p:sldId id="25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8" d="100"/>
          <a:sy n="68" d="100"/>
        </p:scale>
        <p:origin x="46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C7D853-D95C-4CD8-8146-A700B82384A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420CDA-DFB4-4158-BD91-1C9B7B305A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677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8148F-AD1D-44C3-9B6B-5B097F91D6C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404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8148F-AD1D-44C3-9B6B-5B097F91D6C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5576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8148F-AD1D-44C3-9B6B-5B097F91D6C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3987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8148F-AD1D-44C3-9B6B-5B097F91D6C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5959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 where the people are likely to get money from…..pension and allowance or pocket money or perhaps a part time job.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C1636-E1CF-4E7E-8C3F-E0BE08B1161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35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682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79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995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477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634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945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182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285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854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234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905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378E7-84C4-4934-9884-1A16279AB721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750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neysupermarket.com/motoring" TargetMode="External"/><Relationship Id="rId2" Type="http://schemas.openxmlformats.org/officeDocument/2006/relationships/hyperlink" Target="http://www.thisismoney.co.uk/consumer-guide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xchangeandmart.co.uk/" TargetMode="External"/><Relationship Id="rId4" Type="http://schemas.openxmlformats.org/officeDocument/2006/relationships/hyperlink" Target="http://www.autotrader.co.uk/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Certificate in Financial Studies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INTRODUCTION </a:t>
            </a:r>
          </a:p>
        </p:txBody>
      </p:sp>
    </p:spTree>
    <p:extLst>
      <p:ext uri="{BB962C8B-B14F-4D97-AF65-F5344CB8AC3E}">
        <p14:creationId xmlns:p14="http://schemas.microsoft.com/office/powerpoint/2010/main" val="10721834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8433" y="116632"/>
            <a:ext cx="7886700" cy="903634"/>
          </a:xfrm>
        </p:spPr>
        <p:txBody>
          <a:bodyPr/>
          <a:lstStyle/>
          <a:p>
            <a:r>
              <a:rPr lang="en-GB" u="sng" dirty="0"/>
              <a:t>WHAT IS THE COURSE ABOUT?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5520" y="1020266"/>
            <a:ext cx="6840760" cy="5649094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85000" lnSpcReduction="10000"/>
          </a:bodyPr>
          <a:lstStyle/>
          <a:p>
            <a:pPr>
              <a:lnSpc>
                <a:spcPct val="90000"/>
              </a:lnSpc>
            </a:pPr>
            <a:r>
              <a:rPr lang="en-GB" sz="2400" b="1" i="1" dirty="0"/>
              <a:t>The course will not make you an instant millionaire.</a:t>
            </a:r>
          </a:p>
          <a:p>
            <a:pPr marL="0" indent="0">
              <a:buNone/>
            </a:pP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But it may help you understand the many different ways in which you use your money – for savings, protection, investments and borrowing.</a:t>
            </a:r>
          </a:p>
          <a:p>
            <a:pPr>
              <a:lnSpc>
                <a:spcPct val="90000"/>
              </a:lnSpc>
            </a:pPr>
            <a:endParaRPr lang="en-GB" dirty="0"/>
          </a:p>
          <a:p>
            <a:pPr>
              <a:lnSpc>
                <a:spcPct val="90000"/>
              </a:lnSpc>
            </a:pPr>
            <a:r>
              <a:rPr lang="en-GB" sz="2400" b="1" i="1" dirty="0"/>
              <a:t>You will not become a qualified Financial Adviser at the end of the course.</a:t>
            </a:r>
          </a:p>
          <a:p>
            <a:pPr marL="0" indent="0">
              <a:buNone/>
            </a:pP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But you will have a good background knowledge of many of the financial products on the market, and should be able to asses which is the best for your needs.</a:t>
            </a:r>
          </a:p>
          <a:p>
            <a:pPr>
              <a:lnSpc>
                <a:spcPct val="90000"/>
              </a:lnSpc>
              <a:buNone/>
            </a:pPr>
            <a:endParaRPr lang="en-GB" dirty="0"/>
          </a:p>
          <a:p>
            <a:pPr>
              <a:lnSpc>
                <a:spcPct val="90000"/>
              </a:lnSpc>
            </a:pPr>
            <a:r>
              <a:rPr lang="en-GB" sz="2400" b="1" i="1" dirty="0"/>
              <a:t>You will not instantly become Finance Director of HSBC.</a:t>
            </a:r>
          </a:p>
          <a:p>
            <a:pPr marL="0" indent="0">
              <a:buNone/>
            </a:pPr>
            <a:r>
              <a:rPr lang="en-GB" b="1" dirty="0">
                <a:solidFill>
                  <a:schemeClr val="accent4">
                    <a:lumMod val="75000"/>
                  </a:schemeClr>
                </a:solidFill>
              </a:rPr>
              <a:t>But you may make yourself more employable in both the financial sector and many other sectors as most jobs have an element of finance somewhere.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0257" y="536726"/>
            <a:ext cx="2124075" cy="1524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6847" y="4797152"/>
            <a:ext cx="2408689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223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5560" y="-243408"/>
            <a:ext cx="8041440" cy="1442674"/>
          </a:xfrm>
        </p:spPr>
        <p:txBody>
          <a:bodyPr/>
          <a:lstStyle/>
          <a:p>
            <a:r>
              <a:rPr lang="en-GB" b="1" u="sng" dirty="0"/>
              <a:t>COURSE STRUCTURE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1763792" y="908720"/>
          <a:ext cx="8784976" cy="543803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42435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413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4075">
                <a:tc>
                  <a:txBody>
                    <a:bodyPr/>
                    <a:lstStyle/>
                    <a:p>
                      <a:r>
                        <a:rPr lang="en-GB" sz="1800" b="1" dirty="0"/>
                        <a:t>UNIT 1: Immediate</a:t>
                      </a:r>
                      <a:r>
                        <a:rPr lang="en-GB" sz="1800" b="1" baseline="0" dirty="0"/>
                        <a:t> and Short Term</a:t>
                      </a:r>
                      <a:endParaRPr lang="en-GB" sz="1800" b="1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UNIT 2: Medium to Long Term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329"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 1: Purposes of Money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 1: Needs, Wants and Aspirations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329"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</a:t>
                      </a:r>
                      <a:r>
                        <a:rPr lang="en-GB" sz="1800" b="1" baseline="0" dirty="0"/>
                        <a:t> 2: Personal Life Cycle</a:t>
                      </a:r>
                      <a:endParaRPr lang="en-GB" sz="1800" b="1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 2: Savings and Investment</a:t>
                      </a:r>
                      <a:r>
                        <a:rPr lang="en-GB" sz="1800" b="1" baseline="0" dirty="0"/>
                        <a:t>s</a:t>
                      </a:r>
                      <a:endParaRPr lang="en-GB" sz="1800" b="1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329"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 3:</a:t>
                      </a:r>
                      <a:r>
                        <a:rPr lang="en-GB" sz="1800" b="1" baseline="0" dirty="0"/>
                        <a:t> Payment Methods</a:t>
                      </a:r>
                      <a:endParaRPr lang="en-GB" sz="1800" b="1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 3: Borrowing Products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329"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 4:</a:t>
                      </a:r>
                      <a:r>
                        <a:rPr lang="en-GB" sz="1800" b="1" baseline="0" dirty="0"/>
                        <a:t> Everyday Banking</a:t>
                      </a:r>
                      <a:endParaRPr lang="en-GB" sz="1800" b="1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 4: Dealing with Long Term Risks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329"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 5:</a:t>
                      </a:r>
                      <a:r>
                        <a:rPr lang="en-GB" sz="1800" b="1" baseline="0" dirty="0"/>
                        <a:t> Savings Products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 5: Financial Planning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6329"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 6:</a:t>
                      </a:r>
                      <a:r>
                        <a:rPr lang="en-GB" sz="1800" b="1" baseline="0" dirty="0"/>
                        <a:t> Borrowing Products</a:t>
                      </a:r>
                      <a:endParaRPr lang="en-GB" sz="1800" b="1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 6: Informed Choices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4336"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 7: Different types of</a:t>
                      </a:r>
                      <a:r>
                        <a:rPr lang="en-GB" sz="1800" b="1" baseline="0" dirty="0"/>
                        <a:t> </a:t>
                      </a:r>
                      <a:r>
                        <a:rPr lang="en-GB" sz="1800" b="1" dirty="0"/>
                        <a:t>Providers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 7: Dealing with Unforeseen</a:t>
                      </a:r>
                      <a:r>
                        <a:rPr lang="en-GB" sz="1800" b="1" baseline="0" dirty="0"/>
                        <a:t> Events</a:t>
                      </a:r>
                      <a:endParaRPr lang="en-GB" sz="1800" b="1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6329"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 8: Consumer Protection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/>
                        <a:t>Topic </a:t>
                      </a:r>
                      <a:r>
                        <a:rPr lang="en-GB" sz="1800" b="1" dirty="0"/>
                        <a:t>8: Ethics and Sustainability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6329"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 9:</a:t>
                      </a:r>
                      <a:r>
                        <a:rPr lang="en-GB" sz="1800" b="1" baseline="0" dirty="0"/>
                        <a:t> Budgets and Forecasts</a:t>
                      </a:r>
                      <a:endParaRPr lang="en-GB" sz="1800" b="1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/>
                        <a:t>Topic </a:t>
                      </a:r>
                      <a:r>
                        <a:rPr lang="en-GB" sz="1800" b="1" dirty="0"/>
                        <a:t>9:</a:t>
                      </a:r>
                      <a:r>
                        <a:rPr lang="en-GB" sz="1800" b="1" baseline="0" dirty="0"/>
                        <a:t> Sources of Info and Advice</a:t>
                      </a:r>
                      <a:endParaRPr lang="en-GB" sz="1800" b="1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6329"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</a:t>
                      </a:r>
                      <a:r>
                        <a:rPr lang="en-GB" sz="1800" b="1" baseline="0" dirty="0"/>
                        <a:t> 10: Unexpected Events</a:t>
                      </a:r>
                      <a:endParaRPr lang="en-GB" sz="1800" b="1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 10: Making an</a:t>
                      </a:r>
                      <a:r>
                        <a:rPr lang="en-GB" sz="1800" b="1" baseline="0" dirty="0"/>
                        <a:t> Informed Choice</a:t>
                      </a:r>
                      <a:endParaRPr lang="en-GB" sz="1800" b="1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6329"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 11: Dealing with Debt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6329">
                <a:tc>
                  <a:txBody>
                    <a:bodyPr/>
                    <a:lstStyle/>
                    <a:p>
                      <a:r>
                        <a:rPr lang="en-GB" sz="1800" b="1" dirty="0"/>
                        <a:t>Topic 12: Earnings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9247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7030A0"/>
                </a:solidFill>
              </a:rPr>
              <a:t>HOW IS THE COURSE ASSESSED?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4801" r="4176" b="23017"/>
          <a:stretch/>
        </p:blipFill>
        <p:spPr bwMode="auto">
          <a:xfrm>
            <a:off x="2351585" y="1772816"/>
            <a:ext cx="7485007" cy="4792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/>
          <p:cNvSpPr/>
          <p:nvPr/>
        </p:nvSpPr>
        <p:spPr>
          <a:xfrm>
            <a:off x="1991544" y="2564904"/>
            <a:ext cx="936104" cy="43204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 Arrow 5"/>
          <p:cNvSpPr/>
          <p:nvPr/>
        </p:nvSpPr>
        <p:spPr>
          <a:xfrm>
            <a:off x="1991544" y="3341681"/>
            <a:ext cx="936104" cy="432048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ight Arrow 6"/>
          <p:cNvSpPr/>
          <p:nvPr/>
        </p:nvSpPr>
        <p:spPr>
          <a:xfrm>
            <a:off x="1991544" y="4168929"/>
            <a:ext cx="936104" cy="432048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ight Arrow 4"/>
          <p:cNvSpPr/>
          <p:nvPr/>
        </p:nvSpPr>
        <p:spPr>
          <a:xfrm>
            <a:off x="1847528" y="5949280"/>
            <a:ext cx="792088" cy="432048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4522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7288" y="-27384"/>
            <a:ext cx="8041440" cy="1442674"/>
          </a:xfrm>
        </p:spPr>
        <p:txBody>
          <a:bodyPr/>
          <a:lstStyle/>
          <a:p>
            <a:r>
              <a:rPr lang="en-GB" b="1" u="sng" dirty="0">
                <a:latin typeface="Arial Rounded MT Bold" panose="020F0704030504030204" pitchFamily="34" charset="0"/>
              </a:rPr>
              <a:t>DATES FOR THE DIARY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46" t="21484" r="22917" b="19047"/>
          <a:stretch/>
        </p:blipFill>
        <p:spPr bwMode="auto">
          <a:xfrm>
            <a:off x="1919537" y="1124744"/>
            <a:ext cx="8218127" cy="5328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TextBox 2"/>
          <p:cNvSpPr txBox="1"/>
          <p:nvPr/>
        </p:nvSpPr>
        <p:spPr>
          <a:xfrm rot="19623833">
            <a:off x="3503712" y="3435098"/>
            <a:ext cx="5328592" cy="707886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TO BE ANNOUNCED</a:t>
            </a:r>
          </a:p>
        </p:txBody>
      </p:sp>
    </p:spTree>
    <p:extLst>
      <p:ext uri="{BB962C8B-B14F-4D97-AF65-F5344CB8AC3E}">
        <p14:creationId xmlns:p14="http://schemas.microsoft.com/office/powerpoint/2010/main" val="1973584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u="sng" dirty="0" err="1"/>
              <a:t>CeFS</a:t>
            </a:r>
            <a:r>
              <a:rPr lang="en-GB" u="sng" dirty="0"/>
              <a:t> GRADING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919536" y="2282447"/>
          <a:ext cx="7344816" cy="3998208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4482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7805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7030A0"/>
                          </a:solidFill>
                        </a:rPr>
                        <a:t>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GRADE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UMS Marks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335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7030A0"/>
                          </a:solidFill>
                        </a:rPr>
                        <a:t>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152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335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7030A0"/>
                          </a:solidFill>
                        </a:rPr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190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335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7030A0"/>
                          </a:solidFill>
                        </a:rPr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228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35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7030A0"/>
                          </a:solidFill>
                        </a:rPr>
                        <a:t>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266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335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7030A0"/>
                          </a:solidFill>
                        </a:rPr>
                        <a:t>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304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335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7030A0"/>
                          </a:solidFill>
                        </a:rPr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A*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002060"/>
                          </a:solidFill>
                        </a:rPr>
                        <a:t>342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5951984" y="1"/>
            <a:ext cx="4392488" cy="19700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err="1"/>
              <a:t>CeFS</a:t>
            </a:r>
            <a:r>
              <a:rPr lang="en-GB" b="1" dirty="0"/>
              <a:t> Results</a:t>
            </a:r>
          </a:p>
          <a:p>
            <a:pPr algn="ctr"/>
            <a:r>
              <a:rPr lang="en-GB" dirty="0"/>
              <a:t>Year 13 – 100% A-C</a:t>
            </a:r>
          </a:p>
          <a:p>
            <a:pPr algn="ctr"/>
            <a:r>
              <a:rPr lang="en-GB" dirty="0"/>
              <a:t>Year 12 – 100% A-C </a:t>
            </a:r>
          </a:p>
        </p:txBody>
      </p:sp>
    </p:spTree>
    <p:extLst>
      <p:ext uri="{BB962C8B-B14F-4D97-AF65-F5344CB8AC3E}">
        <p14:creationId xmlns:p14="http://schemas.microsoft.com/office/powerpoint/2010/main" val="35397416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UCAS points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57970" y="1556792"/>
            <a:ext cx="7793213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3837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9656" y="332657"/>
            <a:ext cx="7886700" cy="1325563"/>
          </a:xfrm>
        </p:spPr>
        <p:txBody>
          <a:bodyPr/>
          <a:lstStyle/>
          <a:p>
            <a:r>
              <a:rPr lang="en-GB" u="sng" dirty="0">
                <a:solidFill>
                  <a:srgbClr val="00B050"/>
                </a:solidFill>
              </a:rPr>
              <a:t>EXPECTATIONS AS AN </a:t>
            </a:r>
            <a:br>
              <a:rPr lang="en-GB" u="sng" dirty="0">
                <a:solidFill>
                  <a:srgbClr val="00B050"/>
                </a:solidFill>
              </a:rPr>
            </a:br>
            <a:r>
              <a:rPr lang="en-GB" u="sng" dirty="0">
                <a:solidFill>
                  <a:srgbClr val="00B050"/>
                </a:solidFill>
              </a:rPr>
              <a:t>A-LEVEL STUDENT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5520" y="2276873"/>
            <a:ext cx="8115672" cy="3951337"/>
          </a:xfrm>
        </p:spPr>
        <p:txBody>
          <a:bodyPr>
            <a:normAutofit fontScale="85000" lnSpcReduction="20000"/>
          </a:bodyPr>
          <a:lstStyle/>
          <a:p>
            <a:r>
              <a:rPr lang="en-GB" b="1" i="1" dirty="0"/>
              <a:t>Attend ALL lessons ON TIME</a:t>
            </a:r>
            <a:br>
              <a:rPr lang="en-GB" b="1" i="1" dirty="0"/>
            </a:br>
            <a:endParaRPr lang="en-GB" b="1" i="1" dirty="0"/>
          </a:p>
          <a:p>
            <a:r>
              <a:rPr lang="en-GB" b="1" i="1" dirty="0"/>
              <a:t>Bring all necessary equipment to EVERY lesson</a:t>
            </a:r>
            <a:br>
              <a:rPr lang="en-GB" b="1" i="1" dirty="0"/>
            </a:br>
            <a:endParaRPr lang="en-GB" b="1" i="1" dirty="0"/>
          </a:p>
          <a:p>
            <a:r>
              <a:rPr lang="en-GB" b="1" i="1" dirty="0"/>
              <a:t>Complete ALL class tasks to the best of your ability</a:t>
            </a:r>
            <a:br>
              <a:rPr lang="en-GB" b="1" i="1" dirty="0"/>
            </a:br>
            <a:endParaRPr lang="en-GB" b="1" i="1" dirty="0"/>
          </a:p>
          <a:p>
            <a:r>
              <a:rPr lang="en-GB" b="1" i="1" dirty="0"/>
              <a:t>Complete ALL homework set and submit ON TIME</a:t>
            </a:r>
            <a:br>
              <a:rPr lang="en-GB" b="1" i="1" dirty="0"/>
            </a:br>
            <a:endParaRPr lang="en-GB" b="1" i="1" dirty="0"/>
          </a:p>
          <a:p>
            <a:r>
              <a:rPr lang="en-GB" b="1" i="1" dirty="0"/>
              <a:t>Read the Topic notes provided (in your own time) which coincide with what you study in lessons</a:t>
            </a:r>
          </a:p>
          <a:p>
            <a:endParaRPr lang="en-GB" b="1" i="1" dirty="0"/>
          </a:p>
          <a:p>
            <a:r>
              <a:rPr lang="en-GB" b="1" i="1" dirty="0"/>
              <a:t>Be aware of up to date current affairs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7" y="188641"/>
            <a:ext cx="4147843" cy="2546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684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BUYING A CAR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FINANICAL STUDIES</a:t>
            </a:r>
          </a:p>
        </p:txBody>
      </p:sp>
    </p:spTree>
    <p:extLst>
      <p:ext uri="{BB962C8B-B14F-4D97-AF65-F5344CB8AC3E}">
        <p14:creationId xmlns:p14="http://schemas.microsoft.com/office/powerpoint/2010/main" val="9013655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Lesson Objective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Berlin Sans FB" panose="020E0602020502020306" pitchFamily="34" charset="0"/>
              </a:rPr>
              <a:t>To understand budgeting and why people budget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1523" y="4590393"/>
            <a:ext cx="3160477" cy="22676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24400"/>
            <a:ext cx="4181475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6883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n 3"/>
          <p:cNvSpPr/>
          <p:nvPr/>
        </p:nvSpPr>
        <p:spPr>
          <a:xfrm>
            <a:off x="2396359" y="268014"/>
            <a:ext cx="7394027" cy="64008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What is a budget?</a:t>
            </a:r>
          </a:p>
        </p:txBody>
      </p:sp>
    </p:spTree>
    <p:extLst>
      <p:ext uri="{BB962C8B-B14F-4D97-AF65-F5344CB8AC3E}">
        <p14:creationId xmlns:p14="http://schemas.microsoft.com/office/powerpoint/2010/main" val="31722835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372" y="274638"/>
            <a:ext cx="11256580" cy="1858218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Berlin Sans FB" panose="020E0602020502020306" pitchFamily="34" charset="0"/>
              </a:rPr>
              <a:t>Different stages of the life cycle will result in different needs to budget….Come up with at least 4 ideas for each</a:t>
            </a:r>
          </a:p>
        </p:txBody>
      </p:sp>
      <p:pic>
        <p:nvPicPr>
          <p:cNvPr id="1026" name="Picture 2" descr="C:\Users\scorbishley\AppData\Local\Microsoft\Windows\Temporary Internet Files\Content.IE5\2O7O9DJ4\MP900448458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807" y="2636839"/>
            <a:ext cx="2451387" cy="348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orbishley\AppData\Local\Microsoft\Windows\Temporary Internet Files\Content.IE5\VZKCJ2SI\MP900448515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3586" y="2636839"/>
            <a:ext cx="2335829" cy="348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05019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34748" y="275084"/>
            <a:ext cx="116664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latin typeface="Berlin Sans FB" panose="020E0602020502020306" pitchFamily="34" charset="0"/>
              </a:rPr>
              <a:t>Leasing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80371" y="274905"/>
            <a:ext cx="33435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erlin Sans FB" panose="020E0602020502020306" pitchFamily="34" charset="0"/>
              </a:rPr>
              <a:t>A sum of money given to a borrower for an agreed period of time at an agreed interest rate.  This can be secured or unsecured. </a:t>
            </a:r>
            <a:r>
              <a:rPr lang="en-GB" b="1" dirty="0">
                <a:latin typeface="Berlin Sans FB" panose="020E0602020502020306" pitchFamily="34" charset="0"/>
              </a:rPr>
              <a:t> A</a:t>
            </a:r>
            <a:endParaRPr lang="en-GB" dirty="0">
              <a:latin typeface="Berlin Sans FB" panose="020E0602020502020306" pitchFamily="34" charset="0"/>
            </a:endParaRPr>
          </a:p>
          <a:p>
            <a:endParaRPr lang="en-GB" dirty="0">
              <a:latin typeface="Berlin Sans FB" panose="020E0602020502020306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6076" y="1273066"/>
            <a:ext cx="2574744" cy="646331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en-GB" b="1" dirty="0">
                <a:latin typeface="Berlin Sans FB" panose="020E0602020502020306" pitchFamily="34" charset="0"/>
              </a:rPr>
              <a:t>Third Party Insurance</a:t>
            </a:r>
            <a:endParaRPr lang="en-GB" dirty="0">
              <a:latin typeface="Berlin Sans FB" panose="020E0602020502020306" pitchFamily="34" charset="0"/>
            </a:endParaRPr>
          </a:p>
          <a:p>
            <a:endParaRPr lang="en-GB" dirty="0">
              <a:latin typeface="Berlin Sans FB" panose="020E0602020502020306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480371" y="2008945"/>
            <a:ext cx="2855035" cy="1229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erlin Sans FB" panose="020E0602020502020306" pitchFamily="34" charset="0"/>
              </a:rPr>
              <a:t>The amount of money that a product looses over a given time period. </a:t>
            </a:r>
            <a:r>
              <a:rPr lang="en-GB" b="1" dirty="0">
                <a:latin typeface="Berlin Sans FB" panose="020E0602020502020306" pitchFamily="34" charset="0"/>
              </a:rPr>
              <a:t> B</a:t>
            </a:r>
            <a:endParaRPr lang="en-GB" dirty="0">
              <a:latin typeface="Berlin Sans FB" panose="020E0602020502020306" pitchFamily="34" charset="0"/>
            </a:endParaRPr>
          </a:p>
          <a:p>
            <a:endParaRPr lang="en-GB" dirty="0">
              <a:latin typeface="Berlin Sans FB" panose="020E0602020502020306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7810" y="2029231"/>
            <a:ext cx="1274626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latin typeface="Berlin Sans FB" panose="020E0602020502020306" pitchFamily="34" charset="0"/>
              </a:rPr>
              <a:t>Loan</a:t>
            </a:r>
            <a:endParaRPr lang="en-GB" dirty="0">
              <a:latin typeface="Berlin Sans FB" panose="020E0602020502020306" pitchFamily="34" charset="0"/>
            </a:endParaRPr>
          </a:p>
          <a:p>
            <a:endParaRPr lang="en-GB" dirty="0">
              <a:latin typeface="Berlin Sans FB" panose="020E0602020502020306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480371" y="3039466"/>
            <a:ext cx="23648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erlin Sans FB" panose="020E0602020502020306" pitchFamily="34" charset="0"/>
              </a:rPr>
              <a:t>Insurance cover that gives protection against fire, theft and accidental damage to you, your vehicle or a third party.  </a:t>
            </a:r>
            <a:r>
              <a:rPr lang="en-GB" b="1" dirty="0">
                <a:latin typeface="Berlin Sans FB" panose="020E0602020502020306" pitchFamily="34" charset="0"/>
              </a:rPr>
              <a:t>C</a:t>
            </a:r>
            <a:endParaRPr lang="en-GB" dirty="0">
              <a:latin typeface="Berlin Sans FB" panose="020E0602020502020306" pitchFamily="34" charset="0"/>
            </a:endParaRPr>
          </a:p>
          <a:p>
            <a:r>
              <a:rPr lang="en-GB" dirty="0">
                <a:latin typeface="Berlin Sans FB" panose="020E0602020502020306" pitchFamily="34" charset="0"/>
              </a:rPr>
              <a:t> </a:t>
            </a:r>
          </a:p>
          <a:p>
            <a:endParaRPr lang="en-GB" dirty="0">
              <a:latin typeface="Berlin Sans FB" panose="020E0602020502020306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4748" y="2785396"/>
            <a:ext cx="1876096" cy="120032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latin typeface="Berlin Sans FB" panose="020E0602020502020306" pitchFamily="34" charset="0"/>
              </a:rPr>
              <a:t>Third Party Fire and Theft Insurance</a:t>
            </a:r>
            <a:endParaRPr lang="en-GB" dirty="0">
              <a:latin typeface="Berlin Sans FB" panose="020E0602020502020306" pitchFamily="34" charset="0"/>
            </a:endParaRPr>
          </a:p>
          <a:p>
            <a:endParaRPr lang="en-GB" dirty="0">
              <a:latin typeface="Berlin Sans FB" panose="020E0602020502020306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443478" y="5138485"/>
            <a:ext cx="374852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Berlin Sans FB" panose="020E0602020502020306" pitchFamily="34" charset="0"/>
              </a:rPr>
              <a:t>A finance company buys a product you want and then leases it back to you until you have paid off the cost of the product plus interest.  The product is then yours to own.  </a:t>
            </a:r>
            <a:r>
              <a:rPr lang="en-GB" b="1">
                <a:latin typeface="Berlin Sans FB" panose="020E0602020502020306" pitchFamily="34" charset="0"/>
              </a:rPr>
              <a:t>D</a:t>
            </a:r>
            <a:endParaRPr lang="en-GB">
              <a:latin typeface="Berlin Sans FB" panose="020E0602020502020306" pitchFamily="34" charset="0"/>
            </a:endParaRPr>
          </a:p>
          <a:p>
            <a:endParaRPr lang="en-GB" dirty="0">
              <a:latin typeface="Berlin Sans FB" panose="020E0602020502020306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93748" y="165369"/>
            <a:ext cx="315403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Berlin Sans FB" panose="020E0602020502020306" pitchFamily="34" charset="0"/>
              </a:rPr>
              <a:t>Insurance cover that gives protection against you injuring another person or damaging their property.  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19306" y="4133266"/>
            <a:ext cx="1609736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b="1" dirty="0">
                <a:latin typeface="Berlin Sans FB" panose="020E0602020502020306" pitchFamily="34" charset="0"/>
                <a:ea typeface="Times New Roman" panose="02020603050405020304" pitchFamily="18" charset="0"/>
              </a:rPr>
              <a:t>Depreciation</a:t>
            </a:r>
            <a:endParaRPr lang="en-GB" sz="1600" dirty="0">
              <a:effectLst/>
              <a:latin typeface="Berlin Sans FB" panose="020E0602020502020306" pitchFamily="34" charset="0"/>
              <a:ea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-1" y="4760111"/>
            <a:ext cx="1991195" cy="92333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b="1" dirty="0">
                <a:latin typeface="Berlin Sans FB" panose="020E0602020502020306" pitchFamily="34" charset="0"/>
                <a:ea typeface="Times New Roman" panose="02020603050405020304" pitchFamily="18" charset="0"/>
              </a:rPr>
              <a:t>Fully Comprehensive Insurance</a:t>
            </a:r>
            <a:endParaRPr lang="en-GB" sz="1600" dirty="0">
              <a:effectLst/>
              <a:latin typeface="Berlin Sans FB" panose="020E0602020502020306" pitchFamily="34" charset="0"/>
              <a:ea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693748" y="2029231"/>
            <a:ext cx="315403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Berlin Sans FB" panose="020E0602020502020306" pitchFamily="34" charset="0"/>
                <a:ea typeface="Times New Roman" panose="02020603050405020304" pitchFamily="18" charset="0"/>
              </a:rPr>
              <a:t>An agreed amount is paid every month for the use of a product.  The product remains the property of the finance company. </a:t>
            </a:r>
            <a:r>
              <a:rPr lang="en-GB" b="1" dirty="0">
                <a:latin typeface="Berlin Sans FB" panose="020E0602020502020306" pitchFamily="34" charset="0"/>
                <a:ea typeface="Times New Roman" panose="02020603050405020304" pitchFamily="18" charset="0"/>
              </a:rPr>
              <a:t> F</a:t>
            </a:r>
            <a:endParaRPr lang="en-GB" dirty="0">
              <a:latin typeface="Berlin Sans FB" panose="020E0602020502020306" pitchFamily="34" charset="0"/>
              <a:ea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39140" y="6015648"/>
            <a:ext cx="1710725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b="1" dirty="0">
                <a:latin typeface="Berlin Sans FB" panose="020E0602020502020306" pitchFamily="34" charset="0"/>
                <a:ea typeface="Times New Roman" panose="02020603050405020304" pitchFamily="18" charset="0"/>
              </a:rPr>
              <a:t>Hire Purchase</a:t>
            </a:r>
            <a:endParaRPr lang="en-GB" sz="1600" dirty="0">
              <a:effectLst/>
              <a:latin typeface="Berlin Sans FB" panose="020E0602020502020306" pitchFamily="34" charset="0"/>
              <a:ea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693747" y="4095559"/>
            <a:ext cx="31540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Berlin Sans FB" panose="020E0602020502020306" pitchFamily="34" charset="0"/>
                <a:ea typeface="Times New Roman" panose="02020603050405020304" pitchFamily="18" charset="0"/>
              </a:rPr>
              <a:t>Insurance cover that gives protection against you injuring another person or damaging their property, or damage to your property caused by fire or theft.  </a:t>
            </a:r>
            <a:r>
              <a:rPr lang="en-GB" b="1" dirty="0">
                <a:latin typeface="Berlin Sans FB" panose="020E0602020502020306" pitchFamily="34" charset="0"/>
                <a:ea typeface="Times New Roman" panose="02020603050405020304" pitchFamily="18" charset="0"/>
              </a:rPr>
              <a:t>G</a:t>
            </a:r>
            <a:endParaRPr lang="en-GB" dirty="0">
              <a:latin typeface="Berlin Sans FB" panose="020E0602020502020306" pitchFamily="34" charset="0"/>
              <a:ea typeface="Times New Roman" panose="02020603050405020304" pitchFamily="18" charset="0"/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991195" y="459750"/>
            <a:ext cx="2702552" cy="20312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13" idx="3"/>
            <a:endCxn id="10" idx="1"/>
          </p:cNvCxnSpPr>
          <p:nvPr/>
        </p:nvCxnSpPr>
        <p:spPr>
          <a:xfrm flipV="1">
            <a:off x="1672436" y="1152068"/>
            <a:ext cx="6807935" cy="12003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18" idx="3"/>
          </p:cNvCxnSpPr>
          <p:nvPr/>
        </p:nvCxnSpPr>
        <p:spPr>
          <a:xfrm flipV="1">
            <a:off x="1829042" y="2728704"/>
            <a:ext cx="6498670" cy="15892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stCxn id="15" idx="3"/>
          </p:cNvCxnSpPr>
          <p:nvPr/>
        </p:nvCxnSpPr>
        <p:spPr>
          <a:xfrm>
            <a:off x="2210844" y="3385561"/>
            <a:ext cx="5955694" cy="52533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stCxn id="19" idx="3"/>
          </p:cNvCxnSpPr>
          <p:nvPr/>
        </p:nvCxnSpPr>
        <p:spPr>
          <a:xfrm>
            <a:off x="1991194" y="5221776"/>
            <a:ext cx="2517744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>
            <a:stCxn id="21" idx="3"/>
          </p:cNvCxnSpPr>
          <p:nvPr/>
        </p:nvCxnSpPr>
        <p:spPr>
          <a:xfrm flipV="1">
            <a:off x="2049865" y="6015648"/>
            <a:ext cx="5990549" cy="18466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11" idx="3"/>
          </p:cNvCxnSpPr>
          <p:nvPr/>
        </p:nvCxnSpPr>
        <p:spPr>
          <a:xfrm flipV="1">
            <a:off x="2740820" y="745410"/>
            <a:ext cx="1768118" cy="85082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8580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84878" y="96493"/>
            <a:ext cx="8919909" cy="1325563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GB" dirty="0">
                <a:latin typeface="Berlin Sans FB" panose="020E0602020502020306" pitchFamily="34" charset="0"/>
              </a:rPr>
              <a:t>BUDGETING FOR YOUR WHEELS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17543" y="1535388"/>
            <a:ext cx="4474457" cy="18320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86698" y="1535388"/>
            <a:ext cx="5814102" cy="526297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erlin Sans FB" panose="020E0602020502020306" pitchFamily="34" charset="0"/>
              </a:rPr>
              <a:t>Read the case study provided. You must make informed choices about how you're going to manage your money</a:t>
            </a:r>
          </a:p>
          <a:p>
            <a:r>
              <a:rPr lang="en-GB" sz="2400" dirty="0">
                <a:latin typeface="Berlin Sans FB" panose="020E0602020502020306" pitchFamily="34" charset="0"/>
              </a:rPr>
              <a:t>When you purchase your car. You CANNOT over spend! </a:t>
            </a:r>
          </a:p>
          <a:p>
            <a:endParaRPr lang="en-GB" sz="2400" dirty="0">
              <a:latin typeface="Berlin Sans FB" panose="020E0602020502020306" pitchFamily="34" charset="0"/>
            </a:endParaRPr>
          </a:p>
          <a:p>
            <a:r>
              <a:rPr lang="en-GB" sz="2400" dirty="0">
                <a:latin typeface="Berlin Sans FB" panose="020E0602020502020306" pitchFamily="34" charset="0"/>
              </a:rPr>
              <a:t>You need to consider: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erlin Sans FB" panose="020E0602020502020306" pitchFamily="34" charset="0"/>
              </a:rPr>
              <a:t>Car cost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erlin Sans FB" panose="020E0602020502020306" pitchFamily="34" charset="0"/>
              </a:rPr>
              <a:t>Insurance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erlin Sans FB" panose="020E0602020502020306" pitchFamily="34" charset="0"/>
              </a:rPr>
              <a:t>Warranty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erlin Sans FB" panose="020E0602020502020306" pitchFamily="34" charset="0"/>
              </a:rPr>
              <a:t>Breakdown cover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erlin Sans FB" panose="020E0602020502020306" pitchFamily="34" charset="0"/>
              </a:rPr>
              <a:t>Tax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erlin Sans FB" panose="020E0602020502020306" pitchFamily="34" charset="0"/>
              </a:rPr>
              <a:t>MOT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erlin Sans FB" panose="020E0602020502020306" pitchFamily="34" charset="0"/>
              </a:rPr>
              <a:t>Type of purchase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7948" y="4725011"/>
            <a:ext cx="3422423" cy="2132989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957145" y="3767959"/>
            <a:ext cx="2065283" cy="280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  <a:latin typeface="Berlin Sans FB" panose="020E0602020502020306" pitchFamily="34" charset="0"/>
              </a:rPr>
              <a:t>Autotrader </a:t>
            </a:r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is blocked, therefore you’ll need to be creative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307461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73421" y="286297"/>
            <a:ext cx="11871433" cy="643253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dirty="0">
                <a:latin typeface="Berlin Sans FB" panose="020E0602020502020306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are 17 (+ 6 months!) years old and have just passed your driving test.  Your generous parents have given you </a:t>
            </a:r>
            <a:r>
              <a:rPr lang="en-GB" sz="2400" b="1" dirty="0">
                <a:latin typeface="Berlin Sans FB" panose="020E0602020502020306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£4,000</a:t>
            </a:r>
            <a:r>
              <a:rPr lang="en-GB" sz="2400" dirty="0">
                <a:latin typeface="Berlin Sans FB" panose="020E0602020502020306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 that you can get a car.  Within </a:t>
            </a:r>
            <a:r>
              <a:rPr lang="en-GB" sz="2400">
                <a:latin typeface="Berlin Sans FB" panose="020E0602020502020306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£4,000 </a:t>
            </a:r>
            <a:r>
              <a:rPr lang="en-GB" sz="2400" dirty="0">
                <a:latin typeface="Berlin Sans FB" panose="020E0602020502020306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must cover all the costs of running the car for a year (excluding fuel &amp; servicing)</a:t>
            </a:r>
            <a:endParaRPr lang="en-GB" sz="1600" dirty="0">
              <a:latin typeface="Berlin Sans FB" panose="020E0602020502020306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400" dirty="0">
                <a:latin typeface="Berlin Sans FB" panose="020E0602020502020306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600" dirty="0">
              <a:latin typeface="Berlin Sans FB" panose="020E0602020502020306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400" dirty="0">
                <a:latin typeface="Berlin Sans FB" panose="020E0602020502020306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the internet to see what you can get for your money!</a:t>
            </a:r>
          </a:p>
          <a:p>
            <a:pPr>
              <a:spcAft>
                <a:spcPts val="0"/>
              </a:spcAft>
            </a:pPr>
            <a:endParaRPr lang="en-GB" sz="2400" dirty="0">
              <a:effectLst/>
              <a:latin typeface="Berlin Sans FB" panose="020E0602020502020306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b="1" dirty="0"/>
              <a:t>Visit </a:t>
            </a:r>
            <a:r>
              <a:rPr lang="en-GB" b="1" u="sng" dirty="0">
                <a:hlinkClick r:id="rId2"/>
              </a:rPr>
              <a:t>www.thisismoney.co.uk/consumer-guides</a:t>
            </a:r>
            <a:r>
              <a:rPr lang="en-GB" b="1" dirty="0"/>
              <a:t> and </a:t>
            </a:r>
            <a:r>
              <a:rPr lang="en-GB" b="1" u="sng" dirty="0">
                <a:hlinkClick r:id="rId3"/>
              </a:rPr>
              <a:t>www.moneysupermarket.com/motoring</a:t>
            </a:r>
            <a:r>
              <a:rPr lang="en-GB" b="1" dirty="0"/>
              <a:t>.</a:t>
            </a:r>
          </a:p>
          <a:p>
            <a:r>
              <a:rPr lang="en-GB" dirty="0"/>
              <a:t> </a:t>
            </a:r>
          </a:p>
          <a:p>
            <a:r>
              <a:rPr lang="en-GB" u="sng" dirty="0">
                <a:hlinkClick r:id="rId4"/>
              </a:rPr>
              <a:t>www.autotrader.co.uk</a:t>
            </a:r>
            <a:r>
              <a:rPr lang="en-GB" dirty="0"/>
              <a:t>  and </a:t>
            </a:r>
            <a:r>
              <a:rPr lang="en-GB" u="sng" dirty="0">
                <a:hlinkClick r:id="rId5"/>
              </a:rPr>
              <a:t>www.exchangeandmart.co.uk</a:t>
            </a:r>
            <a:r>
              <a:rPr lang="en-GB" dirty="0"/>
              <a:t> might be useful too.</a:t>
            </a:r>
          </a:p>
          <a:p>
            <a:pPr>
              <a:spcAft>
                <a:spcPts val="0"/>
              </a:spcAft>
            </a:pPr>
            <a:endParaRPr lang="en-GB" sz="1600" dirty="0">
              <a:effectLst/>
              <a:latin typeface="Berlin Sans FB" panose="020E0602020502020306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/>
              <a:t>Some questions you might like to consider before making you final choice:-</a:t>
            </a:r>
          </a:p>
          <a:p>
            <a:r>
              <a:rPr lang="en-GB" dirty="0"/>
              <a:t> </a:t>
            </a:r>
          </a:p>
          <a:p>
            <a:pPr lvl="0"/>
            <a:r>
              <a:rPr lang="en-GB" dirty="0"/>
              <a:t>What factors should you consider when choosing the right car?</a:t>
            </a:r>
          </a:p>
          <a:p>
            <a:r>
              <a:rPr lang="en-GB" dirty="0"/>
              <a:t> </a:t>
            </a:r>
          </a:p>
          <a:p>
            <a:pPr lvl="0"/>
            <a:r>
              <a:rPr lang="en-GB" dirty="0"/>
              <a:t>What are the advantages and disadvantages of buying a new car?</a:t>
            </a:r>
          </a:p>
          <a:p>
            <a:r>
              <a:rPr lang="en-GB" dirty="0"/>
              <a:t> </a:t>
            </a:r>
          </a:p>
          <a:p>
            <a:pPr lvl="0"/>
            <a:r>
              <a:rPr lang="en-GB" dirty="0"/>
              <a:t>What is a franchised dealer?</a:t>
            </a:r>
          </a:p>
          <a:p>
            <a:r>
              <a:rPr lang="en-GB" dirty="0"/>
              <a:t> </a:t>
            </a:r>
          </a:p>
          <a:p>
            <a:pPr lvl="0"/>
            <a:r>
              <a:rPr lang="en-GB" dirty="0"/>
              <a:t>What are the advantages and disadvantages of buying from such a dealer?</a:t>
            </a:r>
          </a:p>
          <a:p>
            <a:r>
              <a:rPr lang="en-GB" dirty="0"/>
              <a:t> </a:t>
            </a:r>
          </a:p>
          <a:p>
            <a:pPr lvl="0"/>
            <a:r>
              <a:rPr lang="en-GB" dirty="0"/>
              <a:t>Where can you get finance for your car?</a:t>
            </a:r>
          </a:p>
        </p:txBody>
      </p:sp>
    </p:spTree>
    <p:extLst>
      <p:ext uri="{BB962C8B-B14F-4D97-AF65-F5344CB8AC3E}">
        <p14:creationId xmlns:p14="http://schemas.microsoft.com/office/powerpoint/2010/main" val="12502290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5597" y="317219"/>
            <a:ext cx="9190703" cy="1325563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Research – Suggested links on handout.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1979" y="1825625"/>
            <a:ext cx="10515600" cy="4351338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You should conduct research from a range of websites comparing prices.</a:t>
            </a:r>
          </a:p>
          <a:p>
            <a:r>
              <a:rPr lang="en-GB" dirty="0">
                <a:latin typeface="Berlin Sans FB" panose="020E0602020502020306" pitchFamily="34" charset="0"/>
              </a:rPr>
              <a:t>Complete the table in your booklet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597" y="3516875"/>
            <a:ext cx="8820806" cy="2441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5229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4347" y="160421"/>
            <a:ext cx="2771274" cy="930442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05678"/>
            <a:ext cx="10503568" cy="1966912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Read all the questions. These should all be considerations for you choice.</a:t>
            </a:r>
          </a:p>
          <a:p>
            <a:endParaRPr lang="en-GB" dirty="0">
              <a:latin typeface="Berlin Sans FB" panose="020E0602020502020306" pitchFamily="34" charset="0"/>
            </a:endParaRPr>
          </a:p>
          <a:p>
            <a:r>
              <a:rPr lang="en-GB" dirty="0">
                <a:latin typeface="Berlin Sans FB" panose="020E0602020502020306" pitchFamily="34" charset="0"/>
              </a:rPr>
              <a:t>You should support you choices with an explanation.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200" y="3487405"/>
            <a:ext cx="10503568" cy="304698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Berlin Sans FB" panose="020E0602020502020306" pitchFamily="34" charset="0"/>
              </a:rPr>
              <a:t>Stretch and Challenge</a:t>
            </a:r>
          </a:p>
          <a:p>
            <a:endParaRPr lang="en-GB" sz="2400" dirty="0">
              <a:latin typeface="Berlin Sans FB" panose="020E0602020502020306" pitchFamily="34" charset="0"/>
            </a:endParaRPr>
          </a:p>
          <a:p>
            <a:r>
              <a:rPr lang="en-GB" sz="2400" dirty="0">
                <a:latin typeface="Berlin Sans FB" panose="020E0602020502020306" pitchFamily="34" charset="0"/>
              </a:rPr>
              <a:t>Now if you had a bigger budget and could afford a new car (say </a:t>
            </a:r>
            <a:r>
              <a:rPr lang="en-GB" sz="2400" b="1" dirty="0">
                <a:latin typeface="Berlin Sans FB" panose="020E0602020502020306" pitchFamily="34" charset="0"/>
              </a:rPr>
              <a:t>£12,000</a:t>
            </a:r>
            <a:r>
              <a:rPr lang="en-GB" sz="2400" dirty="0">
                <a:latin typeface="Berlin Sans FB" panose="020E0602020502020306" pitchFamily="34" charset="0"/>
              </a:rPr>
              <a:t> max) what would you get?</a:t>
            </a:r>
          </a:p>
          <a:p>
            <a:r>
              <a:rPr lang="en-GB" sz="2400" dirty="0">
                <a:latin typeface="Berlin Sans FB" panose="020E0602020502020306" pitchFamily="34" charset="0"/>
              </a:rPr>
              <a:t> </a:t>
            </a:r>
          </a:p>
          <a:p>
            <a:r>
              <a:rPr lang="en-GB" sz="2400" dirty="0">
                <a:latin typeface="Berlin Sans FB" panose="020E0602020502020306" pitchFamily="34" charset="0"/>
              </a:rPr>
              <a:t>Now visit a main dealer web site, choose a car and obtain a good finance package.</a:t>
            </a:r>
          </a:p>
          <a:p>
            <a:endParaRPr lang="en-GB" sz="2400" dirty="0"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4884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993</Words>
  <Application>Microsoft Office PowerPoint</Application>
  <PresentationFormat>Widescreen</PresentationFormat>
  <Paragraphs>145</Paragraphs>
  <Slides>17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Arial Rounded MT Bold</vt:lpstr>
      <vt:lpstr>Berlin Sans FB</vt:lpstr>
      <vt:lpstr>Calibri</vt:lpstr>
      <vt:lpstr>Calibri Light</vt:lpstr>
      <vt:lpstr>Times New Roman</vt:lpstr>
      <vt:lpstr>Office Theme</vt:lpstr>
      <vt:lpstr>Certificate in Financial Studies</vt:lpstr>
      <vt:lpstr>WHAT IS THE COURSE ABOUT?</vt:lpstr>
      <vt:lpstr>COURSE STRUCTURE</vt:lpstr>
      <vt:lpstr>HOW IS THE COURSE ASSESSED?</vt:lpstr>
      <vt:lpstr>DATES FOR THE DIARY</vt:lpstr>
      <vt:lpstr>CeFS GRADING</vt:lpstr>
      <vt:lpstr>UCAS points</vt:lpstr>
      <vt:lpstr>EXPECTATIONS AS AN  A-LEVEL STUDENT</vt:lpstr>
      <vt:lpstr>BUYING A CAR</vt:lpstr>
      <vt:lpstr>Lesson Objective</vt:lpstr>
      <vt:lpstr>PowerPoint Presentation</vt:lpstr>
      <vt:lpstr>Different stages of the life cycle will result in different needs to budget….Come up with at least 4 ideas for each</vt:lpstr>
      <vt:lpstr>PowerPoint Presentation</vt:lpstr>
      <vt:lpstr>BUDGETING FOR YOUR WHEELS</vt:lpstr>
      <vt:lpstr>PowerPoint Presentation</vt:lpstr>
      <vt:lpstr>Research – Suggested links on handout.</vt:lpstr>
      <vt:lpstr>Questions</vt:lpstr>
    </vt:vector>
  </TitlesOfParts>
  <Company>Fulston Manor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BUYING A CAR</dc:title>
  <dc:creator>RTurley</dc:creator>
  <cp:lastModifiedBy>LHay</cp:lastModifiedBy>
  <cp:revision>18</cp:revision>
  <dcterms:created xsi:type="dcterms:W3CDTF">2017-06-16T09:11:15Z</dcterms:created>
  <dcterms:modified xsi:type="dcterms:W3CDTF">2021-05-26T11:40:37Z</dcterms:modified>
</cp:coreProperties>
</file>