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4" r:id="rId2"/>
  </p:sldMasterIdLst>
  <p:notesMasterIdLst>
    <p:notesMasterId r:id="rId10"/>
  </p:notesMasterIdLst>
  <p:handoutMasterIdLst>
    <p:handoutMasterId r:id="rId11"/>
  </p:handoutMasterIdLst>
  <p:sldIdLst>
    <p:sldId id="265" r:id="rId3"/>
    <p:sldId id="267" r:id="rId4"/>
    <p:sldId id="279" r:id="rId5"/>
    <p:sldId id="280" r:id="rId6"/>
    <p:sldId id="269" r:id="rId7"/>
    <p:sldId id="281" r:id="rId8"/>
    <p:sldId id="282" r:id="rId9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9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24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9" d="100"/>
          <a:sy n="79" d="100"/>
        </p:scale>
        <p:origin x="319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66C519-036B-4DA6-A694-1E1F23F13AEC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F60F2-B1C4-4AC8-AE96-977FA1A161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5457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6D4C3C-6B1F-45B7-AFEB-2BF6B7822D83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AA688-5D88-4E64-8DA4-B273BCB868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78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2657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20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528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12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3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6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0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8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591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80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5B99-2B22-4F7D-9A5A-F9EAC424B548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F616B-E734-48E2-82E2-02DF02FA5C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740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3DC5B99-2B22-4F7D-9A5A-F9EAC424B548}" type="datetimeFigureOut">
              <a:rPr lang="en-US" smtClean="0"/>
              <a:pPr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B9F616B-E734-48E2-82E2-02DF02FA5C6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60452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</a:rPr>
              <a:t>A Level English Literature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3" y="4611169"/>
            <a:ext cx="7034362" cy="706355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Introductions and Insights…</a:t>
            </a:r>
          </a:p>
        </p:txBody>
      </p:sp>
    </p:spTree>
    <p:extLst>
      <p:ext uri="{BB962C8B-B14F-4D97-AF65-F5344CB8AC3E}">
        <p14:creationId xmlns:p14="http://schemas.microsoft.com/office/powerpoint/2010/main" val="50507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42552"/>
            <a:ext cx="6206067" cy="6026262"/>
          </a:xfrm>
        </p:spPr>
        <p:txBody>
          <a:bodyPr>
            <a:normAutofit/>
          </a:bodyPr>
          <a:lstStyle/>
          <a:p>
            <a:r>
              <a:rPr lang="en-GB" sz="4400" b="1" i="1" dirty="0">
                <a:solidFill>
                  <a:schemeClr val="tx1"/>
                </a:solidFill>
              </a:rPr>
              <a:t>Expectations and insights</a:t>
            </a:r>
            <a:endParaRPr lang="en-GB" sz="4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sz="2400" b="1" dirty="0">
                <a:solidFill>
                  <a:schemeClr val="tx1"/>
                </a:solidFill>
              </a:rPr>
              <a:t>I wanted to study Literature at A level because…</a:t>
            </a:r>
          </a:p>
          <a:p>
            <a:r>
              <a:rPr lang="en-GB" sz="2400" b="1" dirty="0"/>
              <a:t>I’m hoping it will be…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I know a challenge for me will be…</a:t>
            </a:r>
          </a:p>
          <a:p>
            <a:r>
              <a:rPr lang="en-GB" sz="2400" b="1" dirty="0"/>
              <a:t>Something that always helped me during GCSE was…</a:t>
            </a:r>
          </a:p>
          <a:p>
            <a:r>
              <a:rPr lang="en-GB" sz="2400" b="1" dirty="0"/>
              <a:t>For me, the thing that makes the subject worthwhile is…</a:t>
            </a:r>
          </a:p>
          <a:p>
            <a:endParaRPr lang="en-GB" b="1" dirty="0"/>
          </a:p>
          <a:p>
            <a:endParaRPr lang="en-GB" b="1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1028" name="Picture 4" descr="Image result for ins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178" y="3396585"/>
            <a:ext cx="3939822" cy="346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02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42552"/>
            <a:ext cx="6702778" cy="6026262"/>
          </a:xfrm>
        </p:spPr>
        <p:txBody>
          <a:bodyPr>
            <a:normAutofit/>
          </a:bodyPr>
          <a:lstStyle/>
          <a:p>
            <a:r>
              <a:rPr lang="en-GB" sz="4400" b="1" i="1" dirty="0">
                <a:solidFill>
                  <a:schemeClr val="tx1"/>
                </a:solidFill>
              </a:rPr>
              <a:t>Tips and advice…</a:t>
            </a:r>
            <a:endParaRPr lang="en-GB" sz="4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sz="2400" dirty="0"/>
              <a:t>Buy texts in advance.</a:t>
            </a:r>
          </a:p>
          <a:p>
            <a:r>
              <a:rPr lang="en-GB" sz="2400" dirty="0"/>
              <a:t>Be thorough in your note-taking. </a:t>
            </a:r>
          </a:p>
          <a:p>
            <a:r>
              <a:rPr lang="en-GB" sz="2400" dirty="0"/>
              <a:t>Know your AOs and weightings </a:t>
            </a:r>
          </a:p>
          <a:p>
            <a:r>
              <a:rPr lang="en-GB" sz="2400" b="1" u="sng" dirty="0"/>
              <a:t>READ</a:t>
            </a:r>
            <a:r>
              <a:rPr lang="en-GB" sz="2400" dirty="0"/>
              <a:t>: OCR recommend reading each core text 4 times prior to examination. </a:t>
            </a:r>
          </a:p>
          <a:p>
            <a:r>
              <a:rPr lang="en-GB" sz="2400" dirty="0"/>
              <a:t>Read previous students’ essays. </a:t>
            </a:r>
          </a:p>
          <a:p>
            <a:r>
              <a:rPr lang="en-GB" sz="2400" dirty="0"/>
              <a:t>Attempt exam Qs and have them marked. </a:t>
            </a:r>
            <a:endParaRPr lang="en-GB" sz="2400" dirty="0">
              <a:solidFill>
                <a:schemeClr val="tx1"/>
              </a:solidFill>
            </a:endParaRPr>
          </a:p>
          <a:p>
            <a:r>
              <a:rPr lang="en-GB" dirty="0"/>
              <a:t>Organise 1-2-1 sessions with staff to look at your writing.</a:t>
            </a:r>
          </a:p>
          <a:p>
            <a:r>
              <a:rPr lang="en-GB" dirty="0"/>
              <a:t>Do your own research. Know where to look.  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360" y="4256616"/>
            <a:ext cx="4335640" cy="2601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4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Assessment Objectives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AO1</a:t>
            </a:r>
            <a:r>
              <a:rPr lang="en-GB" dirty="0"/>
              <a:t>: Ideas and Expression</a:t>
            </a:r>
          </a:p>
          <a:p>
            <a:r>
              <a:rPr lang="en-GB" dirty="0"/>
              <a:t>Articulate creative, informed and relevant responses to literary texts, using associated concepts and terminology, and coherent, accurate written expression;</a:t>
            </a:r>
          </a:p>
          <a:p>
            <a:r>
              <a:rPr lang="en-GB" b="1" dirty="0"/>
              <a:t>AO2</a:t>
            </a:r>
            <a:r>
              <a:rPr lang="en-GB" dirty="0"/>
              <a:t>: Language, form and structure</a:t>
            </a:r>
          </a:p>
          <a:p>
            <a:r>
              <a:rPr lang="en-GB" dirty="0"/>
              <a:t>Analyse ways in which meanings are shaped in literary texts (Language, form and structure)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AO3</a:t>
            </a:r>
            <a:r>
              <a:rPr lang="en-GB" dirty="0"/>
              <a:t>: Context</a:t>
            </a:r>
          </a:p>
          <a:p>
            <a:r>
              <a:rPr lang="en-GB" dirty="0"/>
              <a:t>Demonstrate understanding of the significance and influence of the contexts in which literary texts are written and received.</a:t>
            </a:r>
          </a:p>
          <a:p>
            <a:r>
              <a:rPr lang="en-GB" b="1" dirty="0"/>
              <a:t>AO4</a:t>
            </a:r>
            <a:r>
              <a:rPr lang="en-GB" dirty="0"/>
              <a:t>: Comparisons and contrasts</a:t>
            </a:r>
          </a:p>
          <a:p>
            <a:r>
              <a:rPr lang="en-GB" dirty="0"/>
              <a:t>Explore connections across literary texts</a:t>
            </a:r>
          </a:p>
          <a:p>
            <a:r>
              <a:rPr lang="en-GB" b="1" dirty="0"/>
              <a:t>AO5</a:t>
            </a:r>
            <a:r>
              <a:rPr lang="en-GB" dirty="0"/>
              <a:t>: Different perspectives</a:t>
            </a:r>
          </a:p>
          <a:p>
            <a:r>
              <a:rPr lang="en-GB" dirty="0"/>
              <a:t>Explore literary texts informed by different interpretations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3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chemeClr val="tx1"/>
                </a:solidFill>
              </a:rPr>
              <a:t>What does the course look like?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sz="3200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Paper 1</a:t>
            </a:r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Shakespeare’s Hamlet </a:t>
            </a:r>
          </a:p>
          <a:p>
            <a:endParaRPr lang="en-GB" dirty="0"/>
          </a:p>
          <a:p>
            <a:r>
              <a:rPr lang="en-GB" i="1" dirty="0"/>
              <a:t>Christina Rossetti’s poetry </a:t>
            </a:r>
            <a:r>
              <a:rPr lang="en-GB" dirty="0"/>
              <a:t>and </a:t>
            </a:r>
          </a:p>
          <a:p>
            <a:r>
              <a:rPr lang="en-GB" i="1" dirty="0"/>
              <a:t>The Duchess of </a:t>
            </a:r>
            <a:r>
              <a:rPr lang="en-GB" i="1" dirty="0" err="1"/>
              <a:t>Malfi</a:t>
            </a:r>
            <a:r>
              <a:rPr lang="en-GB" i="1" dirty="0"/>
              <a:t> </a:t>
            </a:r>
            <a:r>
              <a:rPr lang="en-GB" dirty="0"/>
              <a:t>by John Webster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Paper 2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Unseen American Literature extract</a:t>
            </a:r>
          </a:p>
          <a:p>
            <a:endParaRPr lang="en-GB" dirty="0"/>
          </a:p>
          <a:p>
            <a:r>
              <a:rPr lang="en-GB" i="1" dirty="0"/>
              <a:t>The Great Gatsby </a:t>
            </a:r>
            <a:r>
              <a:rPr lang="en-GB" dirty="0"/>
              <a:t>by F Scott Fitzgerald</a:t>
            </a:r>
          </a:p>
          <a:p>
            <a:r>
              <a:rPr lang="en-GB" i="1" dirty="0"/>
              <a:t>Native Son </a:t>
            </a:r>
            <a:r>
              <a:rPr lang="en-GB" dirty="0"/>
              <a:t>by Richard Wright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87022" y="5768622"/>
            <a:ext cx="11051822" cy="8240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Coursework</a:t>
            </a:r>
            <a:r>
              <a:rPr lang="en-GB" dirty="0"/>
              <a:t>: (1) 1000 words (A Streetcar Named Desire) (2) 2000 words (A comparison of a novel and poetry) </a:t>
            </a:r>
          </a:p>
        </p:txBody>
      </p:sp>
    </p:spTree>
    <p:extLst>
      <p:ext uri="{BB962C8B-B14F-4D97-AF65-F5344CB8AC3E}">
        <p14:creationId xmlns:p14="http://schemas.microsoft.com/office/powerpoint/2010/main" val="424478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Twice: Questions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What refrain does Rossetti establish in the first stanza and what is the significance of how it changes later on in the poem?</a:t>
            </a:r>
          </a:p>
          <a:p>
            <a:pPr lvl="0"/>
            <a:r>
              <a:rPr lang="en-GB" dirty="0"/>
              <a:t>What is significant about the first line of the second stanza?</a:t>
            </a:r>
          </a:p>
          <a:p>
            <a:pPr lvl="0"/>
            <a:r>
              <a:rPr lang="en-GB" dirty="0"/>
              <a:t>How is the detached nature of the speaker’s beloved demonstrated in the second stanza?</a:t>
            </a:r>
          </a:p>
          <a:p>
            <a:pPr lvl="0"/>
            <a:r>
              <a:rPr lang="en-GB" dirty="0"/>
              <a:t>What imagery does the speaker’s beloved offer her in the second half of the second stanza?  How is the heart transformed through his actions?</a:t>
            </a:r>
          </a:p>
          <a:p>
            <a:pPr lvl="0"/>
            <a:r>
              <a:rPr lang="en-GB" dirty="0"/>
              <a:t>How does the structure of the first two lines of the third stanza help shape their meaning?</a:t>
            </a:r>
          </a:p>
          <a:p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Why do you think Rossetti include the odd phrase ‘speech you spoke’?</a:t>
            </a:r>
          </a:p>
          <a:p>
            <a:pPr lvl="0"/>
            <a:r>
              <a:rPr lang="en-GB" dirty="0"/>
              <a:t>How does the metaphor Rossetti use in the fourth stanza contribute to the poem’s meaning?</a:t>
            </a:r>
          </a:p>
          <a:p>
            <a:pPr lvl="0"/>
            <a:r>
              <a:rPr lang="en-GB" dirty="0"/>
              <a:t>What differences are noted pertaining to God’s inspection of the speaker’s heart in the fifth stanza?  How does the use of verbs contribute to this?</a:t>
            </a:r>
          </a:p>
          <a:p>
            <a:pPr lvl="0"/>
            <a:r>
              <a:rPr lang="en-GB" dirty="0"/>
              <a:t>Why do you think ‘hold’ is used twice in one line here?</a:t>
            </a:r>
          </a:p>
          <a:p>
            <a:pPr lvl="0"/>
            <a:r>
              <a:rPr lang="en-GB" dirty="0"/>
              <a:t>How does the speaker’s tone become emphatic and resilient in the final stanza?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20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Twice: General Qs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 </a:t>
            </a:r>
          </a:p>
          <a:p>
            <a:pPr lvl="0"/>
            <a:r>
              <a:rPr lang="en-GB" sz="2800" dirty="0"/>
              <a:t>The title of the poem reflects…</a:t>
            </a:r>
          </a:p>
          <a:p>
            <a:pPr lvl="0"/>
            <a:r>
              <a:rPr lang="en-GB" sz="2800" dirty="0"/>
              <a:t>I would say the key idea(s) in the poem are…</a:t>
            </a:r>
          </a:p>
          <a:p>
            <a:pPr lvl="0"/>
            <a:r>
              <a:rPr lang="en-GB" sz="2800" dirty="0"/>
              <a:t>A moment where the tone of the poem changes is…</a:t>
            </a:r>
          </a:p>
          <a:p>
            <a:pPr lvl="0"/>
            <a:r>
              <a:rPr lang="en-GB" sz="2800" dirty="0"/>
              <a:t>For me the most important word in the poem is…because…</a:t>
            </a:r>
          </a:p>
          <a:p>
            <a:pPr lvl="0"/>
            <a:r>
              <a:rPr lang="en-GB" sz="2800" dirty="0"/>
              <a:t>You can link this Rossetti’s own life because…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047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ppt/theme/theme2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3FE71D9-324D-44BD-A149-B7353227084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480</Words>
  <Application>Microsoft Office PowerPoint</Application>
  <PresentationFormat>Widescreen</PresentationFormat>
  <Paragraphs>64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Integral</vt:lpstr>
      <vt:lpstr>A Level English Literature</vt:lpstr>
      <vt:lpstr>PowerPoint Presentation</vt:lpstr>
      <vt:lpstr>PowerPoint Presentation</vt:lpstr>
      <vt:lpstr>The Assessment Objectives</vt:lpstr>
      <vt:lpstr>What does the course look like?</vt:lpstr>
      <vt:lpstr>Twice: Questions</vt:lpstr>
      <vt:lpstr>Twice: General Qs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Level English Literature</dc:title>
  <dc:creator/>
  <cp:keywords/>
  <cp:lastModifiedBy/>
  <cp:revision>2</cp:revision>
  <dcterms:created xsi:type="dcterms:W3CDTF">2017-01-05T11:50:26Z</dcterms:created>
  <dcterms:modified xsi:type="dcterms:W3CDTF">2020-05-20T08:31:40Z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TC034606309991</vt:lpwstr>
  </property>
</Properties>
</file>