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7" r:id="rId4"/>
    <p:sldId id="261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280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742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6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773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04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28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56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99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39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97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200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299D2-A7FF-4714-9ECF-AC5BF0E20E8B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00DBB-6E8E-43F1-ABD9-8BE9C812F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65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9245" y="2155371"/>
            <a:ext cx="8046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Use </a:t>
            </a:r>
            <a:r>
              <a:rPr lang="en-GB" sz="2400" dirty="0" err="1" smtClean="0"/>
              <a:t>powerpoint</a:t>
            </a:r>
            <a:r>
              <a:rPr lang="en-GB" sz="2400" dirty="0" smtClean="0"/>
              <a:t> in </a:t>
            </a:r>
            <a:r>
              <a:rPr lang="en-GB" sz="2400" dirty="0" err="1" smtClean="0"/>
              <a:t>ppt</a:t>
            </a:r>
            <a:r>
              <a:rPr lang="en-GB" sz="2400" dirty="0" smtClean="0"/>
              <a:t> mode, as though you were in a lesson.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Read the handout about different types of microscope.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Attempt to label the microscope diagram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Use the handout and any other resources you can access to complete the comparison table on slide 3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Attempt the exam questions and mark your answers.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4879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5"/>
          <a:stretch/>
        </p:blipFill>
        <p:spPr>
          <a:xfrm>
            <a:off x="3879221" y="1007598"/>
            <a:ext cx="7638645" cy="231289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58" t="13775"/>
          <a:stretch/>
        </p:blipFill>
        <p:spPr>
          <a:xfrm>
            <a:off x="4048033" y="3989949"/>
            <a:ext cx="1783021" cy="231289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58" t="30754" r="12431" b="13655"/>
          <a:stretch/>
        </p:blipFill>
        <p:spPr>
          <a:xfrm>
            <a:off x="7366220" y="3981084"/>
            <a:ext cx="1297690" cy="232175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58" t="41995" r="18612" b="24996"/>
          <a:stretch/>
        </p:blipFill>
        <p:spPr>
          <a:xfrm>
            <a:off x="10199077" y="3989949"/>
            <a:ext cx="956603" cy="234368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4" name="Right Arrow 13"/>
          <p:cNvSpPr/>
          <p:nvPr/>
        </p:nvSpPr>
        <p:spPr>
          <a:xfrm>
            <a:off x="5148776" y="3217327"/>
            <a:ext cx="6006904" cy="858057"/>
          </a:xfrm>
          <a:prstGeom prst="rightArrow">
            <a:avLst>
              <a:gd name="adj1" fmla="val 50000"/>
              <a:gd name="adj2" fmla="val 275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+mj-lt"/>
              </a:rPr>
              <a:t>Increasing…</a:t>
            </a:r>
            <a:endParaRPr lang="en-GB" sz="24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2043" y="123484"/>
            <a:ext cx="11765785" cy="8617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The two key concepts that you must understand about microscopes are resolution and magnification</a:t>
            </a: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Define </a:t>
            </a:r>
            <a:r>
              <a:rPr lang="en-GB" sz="2000" b="1" i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the concepts of magnification and </a:t>
            </a:r>
            <a:r>
              <a:rPr lang="en-GB" sz="2000" b="1" i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resolution.</a:t>
            </a:r>
            <a:endParaRPr lang="en-GB" sz="2000" b="1" i="1" dirty="0">
              <a:solidFill>
                <a:srgbClr val="FF000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9314" y="1379215"/>
            <a:ext cx="2842848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400" b="1" i="1" dirty="0" smtClean="0">
                <a:latin typeface="+mj-lt"/>
              </a:rPr>
              <a:t>Resolution</a:t>
            </a:r>
          </a:p>
          <a:p>
            <a:r>
              <a:rPr lang="en-GB" sz="2400" dirty="0" smtClean="0">
                <a:latin typeface="+mj-lt"/>
              </a:rPr>
              <a:t>The ability to see two items as separate discrete units</a:t>
            </a:r>
            <a:endParaRPr lang="en-GB" sz="24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9314" y="4172467"/>
            <a:ext cx="2842848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400" b="1" i="1" dirty="0" smtClean="0">
                <a:latin typeface="+mj-lt"/>
              </a:rPr>
              <a:t>Magnification</a:t>
            </a:r>
          </a:p>
          <a:p>
            <a:pPr>
              <a:spcAft>
                <a:spcPts val="0"/>
              </a:spcAft>
            </a:pPr>
            <a:r>
              <a:rPr lang="en-GB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How many times bigger the image is when compared to the original image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517457" y="1052697"/>
            <a:ext cx="6362171" cy="2222695"/>
            <a:chOff x="4719628" y="1064594"/>
            <a:chExt cx="6362171" cy="2222695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411" t="36065" r="13127" b="31558"/>
            <a:stretch/>
          </p:blipFill>
          <p:spPr>
            <a:xfrm>
              <a:off x="4719628" y="1064594"/>
              <a:ext cx="3151218" cy="222269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88" t="36065" r="47397" b="31558"/>
            <a:stretch/>
          </p:blipFill>
          <p:spPr>
            <a:xfrm>
              <a:off x="7870846" y="1064594"/>
              <a:ext cx="3210953" cy="2222695"/>
            </a:xfrm>
            <a:prstGeom prst="rect">
              <a:avLst/>
            </a:prstGeom>
          </p:spPr>
        </p:pic>
      </p:grpSp>
      <p:sp>
        <p:nvSpPr>
          <p:cNvPr id="2" name="Rectangle 1"/>
          <p:cNvSpPr/>
          <p:nvPr/>
        </p:nvSpPr>
        <p:spPr>
          <a:xfrm>
            <a:off x="431118" y="1837844"/>
            <a:ext cx="2759241" cy="10889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1118" y="4617326"/>
            <a:ext cx="2759241" cy="13915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7285" y="168813"/>
          <a:ext cx="11633982" cy="6525806"/>
        </p:xfrm>
        <a:graphic>
          <a:graphicData uri="http://schemas.openxmlformats.org/drawingml/2006/table">
            <a:tbl>
              <a:tblPr/>
              <a:tblGrid>
                <a:gridCol w="3877994">
                  <a:extLst>
                    <a:ext uri="{9D8B030D-6E8A-4147-A177-3AD203B41FA5}">
                      <a16:colId xmlns:a16="http://schemas.microsoft.com/office/drawing/2014/main" val="588477115"/>
                    </a:ext>
                  </a:extLst>
                </a:gridCol>
                <a:gridCol w="3877994">
                  <a:extLst>
                    <a:ext uri="{9D8B030D-6E8A-4147-A177-3AD203B41FA5}">
                      <a16:colId xmlns:a16="http://schemas.microsoft.com/office/drawing/2014/main" val="793870550"/>
                    </a:ext>
                  </a:extLst>
                </a:gridCol>
                <a:gridCol w="3877994">
                  <a:extLst>
                    <a:ext uri="{9D8B030D-6E8A-4147-A177-3AD203B41FA5}">
                      <a16:colId xmlns:a16="http://schemas.microsoft.com/office/drawing/2014/main" val="3314826682"/>
                    </a:ext>
                  </a:extLst>
                </a:gridCol>
              </a:tblGrid>
              <a:tr h="4081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Feature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+mj-lt"/>
                        </a:rPr>
                        <a:t>Light Microscope</a:t>
                      </a:r>
                      <a:endParaRPr lang="en-GB" sz="24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+mj-lt"/>
                        </a:rPr>
                        <a:t>Electron Microscope</a:t>
                      </a:r>
                      <a:endParaRPr lang="en-GB" sz="24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2404062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Price?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 smtClean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82762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Operating costs?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 smtClean="0">
                        <a:latin typeface="+mj-lt"/>
                      </a:endParaRPr>
                    </a:p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369094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Portability?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5165351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Sample preparation time</a:t>
                      </a:r>
                      <a:r>
                        <a:rPr lang="en-GB" sz="1800" b="1" baseline="0" dirty="0" smtClean="0">
                          <a:latin typeface="+mj-lt"/>
                        </a:rPr>
                        <a:t> / complexity?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5705852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Distortion of prepared material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1375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Does it require a vacuum?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435213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Colour of sample in image?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004075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Maximum magnification?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080645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Dead or living specimens?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7792396"/>
                  </a:ext>
                </a:extLst>
              </a:tr>
              <a:tr h="15785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Does it use stains? Give</a:t>
                      </a:r>
                      <a:r>
                        <a:rPr lang="en-GB" sz="1800" b="1" baseline="0" dirty="0" smtClean="0">
                          <a:latin typeface="+mj-lt"/>
                        </a:rPr>
                        <a:t> examples.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5415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066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81353" y="239151"/>
          <a:ext cx="11633982" cy="628470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877994">
                  <a:extLst>
                    <a:ext uri="{9D8B030D-6E8A-4147-A177-3AD203B41FA5}">
                      <a16:colId xmlns:a16="http://schemas.microsoft.com/office/drawing/2014/main" val="588477115"/>
                    </a:ext>
                  </a:extLst>
                </a:gridCol>
                <a:gridCol w="3877994">
                  <a:extLst>
                    <a:ext uri="{9D8B030D-6E8A-4147-A177-3AD203B41FA5}">
                      <a16:colId xmlns:a16="http://schemas.microsoft.com/office/drawing/2014/main" val="793870550"/>
                    </a:ext>
                  </a:extLst>
                </a:gridCol>
                <a:gridCol w="3877994">
                  <a:extLst>
                    <a:ext uri="{9D8B030D-6E8A-4147-A177-3AD203B41FA5}">
                      <a16:colId xmlns:a16="http://schemas.microsoft.com/office/drawing/2014/main" val="3314826682"/>
                    </a:ext>
                  </a:extLst>
                </a:gridCol>
              </a:tblGrid>
              <a:tr h="40812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Feature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+mj-lt"/>
                        </a:rPr>
                        <a:t>Light Microscope</a:t>
                      </a:r>
                      <a:endParaRPr lang="en-GB" sz="24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+mj-lt"/>
                        </a:rPr>
                        <a:t>Electron Microscope</a:t>
                      </a:r>
                      <a:endParaRPr lang="en-GB" sz="2400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2404062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Price?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Cheap to purchase (£100 – 500)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Expensive to buy (over £ 1 000 000).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382762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Operating costs?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Cheap to operate.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Expensive to produce electron beam.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369094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Portability?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Small and portable.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Large and requires special rooms.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165351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Sample preparation time</a:t>
                      </a:r>
                      <a:r>
                        <a:rPr lang="en-GB" sz="1800" b="1" baseline="0" dirty="0" smtClean="0">
                          <a:latin typeface="+mj-lt"/>
                        </a:rPr>
                        <a:t> / complexity?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Simple and easy sample preparation.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Lengthy and complex sample prep.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705852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Distortion of prepared material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Material rarely distorted by preparation.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Preparation distorts material.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3750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Does it require a vacuum?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Vacuum is not required.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Vacuum is required.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435213"/>
                  </a:ext>
                </a:extLst>
              </a:tr>
              <a:tr h="374484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Colour of sample in image?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Natural colour of sample maintained.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All images in black and white.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04075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Maximum magnification?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Magnifies objects only up to 2000 times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Magnifies over 500 000 times.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0080645"/>
                  </a:ext>
                </a:extLst>
              </a:tr>
              <a:tr h="67550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Dead or living specimens?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Specimens can be living or dead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Specimens are dead, as they must be fixed in plastic and viewed in a vacuum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792396"/>
                  </a:ext>
                </a:extLst>
              </a:tr>
              <a:tr h="15785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+mj-lt"/>
                        </a:rPr>
                        <a:t>Does it use stains? Give</a:t>
                      </a:r>
                      <a:r>
                        <a:rPr lang="en-GB" sz="1800" b="1" baseline="0" dirty="0" smtClean="0">
                          <a:latin typeface="+mj-lt"/>
                        </a:rPr>
                        <a:t> examples.</a:t>
                      </a:r>
                      <a:endParaRPr lang="en-GB" sz="1800" b="1" dirty="0">
                        <a:latin typeface="+mj-lt"/>
                      </a:endParaRP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Stains are often needed to make the cells visible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+mj-lt"/>
                        </a:rPr>
                        <a:t>The electron beam can damage specimens and they must be stained with an electron-dense chemical (usually heavy metals like osmium, lead or gold).</a:t>
                      </a:r>
                    </a:p>
                  </a:txBody>
                  <a:tcPr marL="33472" marR="33472" marT="33472" marB="3347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541580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454434" y="744583"/>
            <a:ext cx="3174275" cy="2351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294914" y="744583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54434" y="1123406"/>
            <a:ext cx="3174275" cy="2351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294913" y="1123405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54434" y="1485146"/>
            <a:ext cx="3174275" cy="2351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294913" y="1485146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406702" y="1855930"/>
            <a:ext cx="3444075" cy="2341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94912" y="1873013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210760" y="2390500"/>
            <a:ext cx="3757583" cy="245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294912" y="2400550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210759" y="2913749"/>
            <a:ext cx="3757583" cy="245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294911" y="2928823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219552" y="3264705"/>
            <a:ext cx="3757583" cy="245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8294911" y="3293306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219552" y="3802482"/>
            <a:ext cx="3757583" cy="245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8294911" y="3808285"/>
            <a:ext cx="3396343" cy="2351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210758" y="4502801"/>
            <a:ext cx="3757583" cy="245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8165288" y="4376058"/>
            <a:ext cx="3693269" cy="4870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210757" y="5495716"/>
            <a:ext cx="3757583" cy="4882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8072846" y="5073142"/>
            <a:ext cx="3785711" cy="1238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8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929" y="247582"/>
            <a:ext cx="11164389" cy="70788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Scientists use optical microscopes and transmission electron microscopes (TEMs) </a:t>
            </a:r>
            <a:r>
              <a:rPr lang="en-GB" sz="2000" dirty="0" smtClean="0">
                <a:latin typeface="+mj-lt"/>
              </a:rPr>
              <a:t>to investigate </a:t>
            </a:r>
            <a:r>
              <a:rPr lang="en-GB" sz="2000" dirty="0">
                <a:latin typeface="+mj-lt"/>
              </a:rPr>
              <a:t>cell </a:t>
            </a:r>
            <a:r>
              <a:rPr lang="en-GB" sz="2000" dirty="0" smtClean="0">
                <a:latin typeface="+mj-lt"/>
              </a:rPr>
              <a:t>structure</a:t>
            </a:r>
            <a:r>
              <a:rPr lang="en-GB" sz="2000" dirty="0">
                <a:latin typeface="+mj-lt"/>
              </a:rPr>
              <a:t>. Explain the advantages and the limitations of using a </a:t>
            </a:r>
            <a:r>
              <a:rPr lang="en-GB" sz="2000" dirty="0" smtClean="0">
                <a:latin typeface="+mj-lt"/>
              </a:rPr>
              <a:t>TEM to </a:t>
            </a:r>
            <a:r>
              <a:rPr lang="en-GB" sz="2000" dirty="0">
                <a:latin typeface="+mj-lt"/>
              </a:rPr>
              <a:t>investigate cell </a:t>
            </a:r>
            <a:r>
              <a:rPr lang="en-GB" sz="2000" dirty="0" smtClean="0">
                <a:latin typeface="+mj-lt"/>
              </a:rPr>
              <a:t>structure </a:t>
            </a:r>
            <a:r>
              <a:rPr lang="en-GB" sz="2000" b="1" dirty="0" smtClean="0">
                <a:latin typeface="+mj-lt"/>
              </a:rPr>
              <a:t>[5 marks]</a:t>
            </a:r>
            <a:endParaRPr lang="en-GB" sz="20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2586" t="50981" r="29987" b="15268"/>
          <a:stretch/>
        </p:blipFill>
        <p:spPr>
          <a:xfrm>
            <a:off x="539929" y="1658981"/>
            <a:ext cx="11220924" cy="370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98861" y="1248393"/>
            <a:ext cx="10698480" cy="53630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2000" b="1" dirty="0" smtClean="0">
                <a:solidFill>
                  <a:srgbClr val="000000"/>
                </a:solidFill>
                <a:latin typeface="+mj-lt"/>
              </a:rPr>
              <a:t>M1</a:t>
            </a:r>
            <a:r>
              <a:rPr lang="en-GB" sz="2000" b="1" dirty="0">
                <a:solidFill>
                  <a:srgbClr val="000000"/>
                </a:solidFill>
                <a:latin typeface="+mj-lt"/>
              </a:rPr>
              <a:t>. 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(a)     1.      TEM use electrons </a:t>
            </a:r>
            <a:r>
              <a:rPr lang="en-GB" sz="2000" b="1" dirty="0">
                <a:solidFill>
                  <a:srgbClr val="000000"/>
                </a:solidFill>
                <a:latin typeface="+mj-lt"/>
              </a:rPr>
              <a:t>and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optical use light;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2.      TEM allows a great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er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resolution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3.      (So with TEM) small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er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organelles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/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named cell structure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can be observed</a:t>
            </a:r>
            <a:endParaRPr lang="en-GB" sz="2000" dirty="0">
              <a:latin typeface="+mj-lt"/>
            </a:endParaRPr>
          </a:p>
          <a:p>
            <a:pPr marL="1080135" marR="720090"/>
            <a:r>
              <a:rPr lang="en-GB" sz="2000" b="1" dirty="0">
                <a:solidFill>
                  <a:srgbClr val="000000"/>
                </a:solidFill>
                <a:latin typeface="+mj-lt"/>
              </a:rPr>
              <a:t>OR</a:t>
            </a:r>
            <a:endParaRPr lang="en-GB" sz="2000" dirty="0">
              <a:latin typeface="+mj-lt"/>
            </a:endParaRPr>
          </a:p>
          <a:p>
            <a:pPr marL="1080135" marR="720090"/>
            <a:r>
              <a:rPr lang="en-GB" sz="2000" dirty="0">
                <a:solidFill>
                  <a:srgbClr val="000000"/>
                </a:solidFill>
                <a:latin typeface="+mj-lt"/>
              </a:rPr>
              <a:t>great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er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detail in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organelles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/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named cell structure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can be observed;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4.      TEM view only dead / dehydrated specimens </a:t>
            </a:r>
            <a:r>
              <a:rPr lang="en-GB" sz="2000" b="1" dirty="0">
                <a:solidFill>
                  <a:srgbClr val="000000"/>
                </a:solidFill>
                <a:latin typeface="+mj-lt"/>
              </a:rPr>
              <a:t>and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optical (can) view live specimens;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5.      TEM does not show colour </a:t>
            </a:r>
            <a:r>
              <a:rPr lang="en-GB" sz="2000" b="1" dirty="0">
                <a:solidFill>
                  <a:srgbClr val="000000"/>
                </a:solidFill>
                <a:latin typeface="+mj-lt"/>
              </a:rPr>
              <a:t>and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optical (can);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6.      TEM requires thinn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er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specimens;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7.      TEM requires a </a:t>
            </a:r>
            <a:r>
              <a:rPr lang="en-GB" sz="2000" u="sng" dirty="0">
                <a:solidFill>
                  <a:srgbClr val="000000"/>
                </a:solidFill>
                <a:latin typeface="+mj-lt"/>
              </a:rPr>
              <a:t>more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complex/time consuming preparation;</a:t>
            </a:r>
            <a:endParaRPr lang="en-GB" sz="2000" dirty="0">
              <a:latin typeface="+mj-lt"/>
            </a:endParaRPr>
          </a:p>
          <a:p>
            <a:pPr marL="720077" marR="720090" indent="-360045"/>
            <a:r>
              <a:rPr lang="en-GB" sz="2000" dirty="0">
                <a:solidFill>
                  <a:srgbClr val="000000"/>
                </a:solidFill>
                <a:latin typeface="+mj-lt"/>
              </a:rPr>
              <a:t>8.      TEM focuses using magnets </a:t>
            </a:r>
            <a:r>
              <a:rPr lang="en-GB" sz="2000" b="1" dirty="0">
                <a:solidFill>
                  <a:srgbClr val="000000"/>
                </a:solidFill>
                <a:latin typeface="+mj-lt"/>
              </a:rPr>
              <a:t>and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 optical uses (glass) lenses;</a:t>
            </a:r>
            <a:endParaRPr lang="en-GB" sz="2000" dirty="0">
              <a:latin typeface="+mj-lt"/>
            </a:endParaRPr>
          </a:p>
          <a:p>
            <a:pPr marL="1410335" marR="1080135" indent="-360032">
              <a:spcBef>
                <a:spcPts val="300"/>
              </a:spcBef>
            </a:pPr>
            <a:r>
              <a:rPr lang="en-GB" sz="2000" i="1" dirty="0">
                <a:solidFill>
                  <a:srgbClr val="000000"/>
                </a:solidFill>
                <a:latin typeface="+mj-lt"/>
              </a:rPr>
              <a:t>3.      ‘clearer’ is not equivalent to ‘detail’</a:t>
            </a:r>
            <a:endParaRPr lang="en-GB" sz="2000" dirty="0">
              <a:latin typeface="+mj-lt"/>
            </a:endParaRPr>
          </a:p>
          <a:p>
            <a:pPr marL="1410335" marR="1080135" indent="-360032">
              <a:spcBef>
                <a:spcPts val="300"/>
              </a:spcBef>
            </a:pPr>
            <a:r>
              <a:rPr lang="en-GB" sz="2000" i="1" dirty="0">
                <a:solidFill>
                  <a:srgbClr val="000000"/>
                </a:solidFill>
                <a:latin typeface="+mj-lt"/>
              </a:rPr>
              <a:t>4.      Accept ‘</a:t>
            </a:r>
            <a:r>
              <a:rPr lang="en-GB" sz="2000" i="1" u="sng" dirty="0">
                <a:solidFill>
                  <a:srgbClr val="000000"/>
                </a:solidFill>
                <a:latin typeface="+mj-lt"/>
              </a:rPr>
              <a:t>Only</a:t>
            </a:r>
            <a:r>
              <a:rPr lang="en-GB" sz="2000" i="1" dirty="0">
                <a:solidFill>
                  <a:srgbClr val="000000"/>
                </a:solidFill>
                <a:latin typeface="+mj-lt"/>
              </a:rPr>
              <a:t> optical can view live specimens’</a:t>
            </a:r>
            <a:endParaRPr lang="en-GB" sz="2000" dirty="0">
              <a:latin typeface="+mj-lt"/>
            </a:endParaRPr>
          </a:p>
          <a:p>
            <a:pPr marL="1410335" marR="1080135" indent="-360032">
              <a:spcBef>
                <a:spcPts val="300"/>
              </a:spcBef>
            </a:pPr>
            <a:r>
              <a:rPr lang="en-GB" sz="2000" i="1" dirty="0">
                <a:solidFill>
                  <a:srgbClr val="000000"/>
                </a:solidFill>
                <a:latin typeface="+mj-lt"/>
              </a:rPr>
              <a:t>5.      Accept ‘</a:t>
            </a:r>
            <a:r>
              <a:rPr lang="en-GB" sz="2000" i="1" u="sng" dirty="0">
                <a:solidFill>
                  <a:srgbClr val="000000"/>
                </a:solidFill>
                <a:latin typeface="+mj-lt"/>
              </a:rPr>
              <a:t>Only</a:t>
            </a:r>
            <a:r>
              <a:rPr lang="en-GB" sz="2000" i="1" dirty="0">
                <a:solidFill>
                  <a:srgbClr val="000000"/>
                </a:solidFill>
                <a:latin typeface="+mj-lt"/>
              </a:rPr>
              <a:t> optical can show colour’</a:t>
            </a:r>
            <a:endParaRPr lang="en-GB" sz="2000" dirty="0">
              <a:latin typeface="+mj-lt"/>
            </a:endParaRPr>
          </a:p>
          <a:p>
            <a:pPr marL="1410335" marR="1080135" indent="-360032">
              <a:spcBef>
                <a:spcPts val="300"/>
              </a:spcBef>
            </a:pPr>
            <a:r>
              <a:rPr lang="en-GB" sz="2000" i="1" dirty="0">
                <a:solidFill>
                  <a:srgbClr val="000000"/>
                </a:solidFill>
                <a:latin typeface="+mj-lt"/>
              </a:rPr>
              <a:t>7.      Accept ‘TEM requires a more difficult preparation’</a:t>
            </a:r>
            <a:endParaRPr lang="en-GB" sz="2000" dirty="0">
              <a:latin typeface="+mj-lt"/>
            </a:endParaRPr>
          </a:p>
          <a:p>
            <a:pPr marL="1440180" marR="1080135">
              <a:spcBef>
                <a:spcPts val="300"/>
              </a:spcBef>
            </a:pPr>
            <a:r>
              <a:rPr lang="en-GB" sz="2000" i="1" dirty="0">
                <a:solidFill>
                  <a:srgbClr val="000000"/>
                </a:solidFill>
                <a:latin typeface="+mj-lt"/>
              </a:rPr>
              <a:t>Ignore references to artefacts</a:t>
            </a:r>
            <a:endParaRPr lang="en-GB" sz="2000" dirty="0">
              <a:latin typeface="+mj-lt"/>
            </a:endParaRPr>
          </a:p>
          <a:p>
            <a:pPr marR="360045" algn="r"/>
            <a:r>
              <a:rPr lang="en-GB" sz="1400" b="1" dirty="0">
                <a:solidFill>
                  <a:srgbClr val="000000"/>
                </a:solidFill>
                <a:latin typeface="+mj-lt"/>
              </a:rPr>
              <a:t>6 max</a:t>
            </a:r>
            <a:br>
              <a:rPr lang="en-GB" sz="1400" b="1" dirty="0">
                <a:solidFill>
                  <a:srgbClr val="000000"/>
                </a:solidFill>
                <a:latin typeface="+mj-lt"/>
              </a:rPr>
            </a:br>
            <a:r>
              <a:rPr lang="en-GB" sz="1600" b="1" dirty="0">
                <a:solidFill>
                  <a:srgbClr val="000000"/>
                </a:solidFill>
                <a:latin typeface="+mj-lt"/>
              </a:rPr>
              <a:t>[6</a:t>
            </a:r>
            <a:r>
              <a:rPr lang="en-GB" sz="1600" b="1" dirty="0" smtClean="0">
                <a:solidFill>
                  <a:srgbClr val="000000"/>
                </a:solidFill>
                <a:latin typeface="+mj-lt"/>
              </a:rPr>
              <a:t>]</a:t>
            </a:r>
            <a:endParaRPr lang="en-GB" sz="20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0592" y="208151"/>
            <a:ext cx="11295017" cy="862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sz="24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Contrast how an optical microscope and a transmission electron microscope work </a:t>
            </a:r>
            <a:r>
              <a:rPr lang="en-GB" sz="24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GB" sz="24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contrast the limitations of their use when studying cells</a:t>
            </a:r>
            <a:r>
              <a:rPr lang="en-GB" sz="24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(6 marks)</a:t>
            </a:r>
            <a:endParaRPr lang="en-GB" sz="24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83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661</Words>
  <Application>Microsoft Office PowerPoint</Application>
  <PresentationFormat>Widescreen</PresentationFormat>
  <Paragraphs>76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Fulston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WJohnson</dc:creator>
  <cp:lastModifiedBy>WJohnson</cp:lastModifiedBy>
  <cp:revision>1</cp:revision>
  <dcterms:created xsi:type="dcterms:W3CDTF">2020-06-24T08:50:11Z</dcterms:created>
  <dcterms:modified xsi:type="dcterms:W3CDTF">2020-06-24T08:50:45Z</dcterms:modified>
</cp:coreProperties>
</file>