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1" r:id="rId3"/>
    <p:sldId id="262" r:id="rId4"/>
    <p:sldId id="263" r:id="rId5"/>
    <p:sldId id="264" r:id="rId6"/>
    <p:sldId id="272" r:id="rId7"/>
    <p:sldId id="271" r:id="rId8"/>
    <p:sldId id="273" r:id="rId9"/>
    <p:sldId id="274" r:id="rId10"/>
    <p:sldId id="275" r:id="rId11"/>
    <p:sldId id="276" r:id="rId12"/>
    <p:sldId id="267" r:id="rId13"/>
    <p:sldId id="269" r:id="rId14"/>
    <p:sldId id="27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72" d="100"/>
          <a:sy n="72" d="100"/>
        </p:scale>
        <p:origin x="49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C7D853-D95C-4CD8-8146-A700B82384A2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420CDA-DFB4-4158-BD91-1C9B7B305A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6774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78E7-84C4-4934-9884-1A16279AB721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C4338-6399-4F69-875D-30ACADDD1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682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78E7-84C4-4934-9884-1A16279AB721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C4338-6399-4F69-875D-30ACADDD1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79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78E7-84C4-4934-9884-1A16279AB721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C4338-6399-4F69-875D-30ACADDD1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995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78E7-84C4-4934-9884-1A16279AB721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C4338-6399-4F69-875D-30ACADDD1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477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78E7-84C4-4934-9884-1A16279AB721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C4338-6399-4F69-875D-30ACADDD1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634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78E7-84C4-4934-9884-1A16279AB721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C4338-6399-4F69-875D-30ACADDD1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945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78E7-84C4-4934-9884-1A16279AB721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C4338-6399-4F69-875D-30ACADDD1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182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78E7-84C4-4934-9884-1A16279AB721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C4338-6399-4F69-875D-30ACADDD1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285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78E7-84C4-4934-9884-1A16279AB721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C4338-6399-4F69-875D-30ACADDD1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854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78E7-84C4-4934-9884-1A16279AB721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C4338-6399-4F69-875D-30ACADDD1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234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78E7-84C4-4934-9884-1A16279AB721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C4338-6399-4F69-875D-30ACADDD1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905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378E7-84C4-4934-9884-1A16279AB721}" type="datetimeFigureOut">
              <a:rPr lang="en-GB" smtClean="0"/>
              <a:t>24/05/2021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8C4338-6399-4F69-875D-30ACADDD1D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750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dailymail.co.uk/news/article-2226847/Builder-paid-cash-hand-entire-27YEAR-career-jailed-117-000-tax-avoidance.html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Berlin Sans FB" panose="020E0602020502020306" pitchFamily="34" charset="0"/>
              </a:rPr>
              <a:t>Getting a job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Berlin Sans FB" panose="020E0602020502020306" pitchFamily="34" charset="0"/>
              </a:rPr>
              <a:t>FINANICAL STUDIES</a:t>
            </a:r>
          </a:p>
        </p:txBody>
      </p:sp>
    </p:spTree>
    <p:extLst>
      <p:ext uri="{BB962C8B-B14F-4D97-AF65-F5344CB8AC3E}">
        <p14:creationId xmlns:p14="http://schemas.microsoft.com/office/powerpoint/2010/main" val="9013655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Berlin Sans FB" panose="020E0602020502020306" pitchFamily="34" charset="0"/>
              </a:rPr>
              <a:t>Lesson Objective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Berlin Sans FB" panose="020E0602020502020306" pitchFamily="34" charset="0"/>
              </a:rPr>
              <a:t>To understand the different personal life cycles</a:t>
            </a:r>
          </a:p>
        </p:txBody>
      </p:sp>
    </p:spTree>
    <p:extLst>
      <p:ext uri="{BB962C8B-B14F-4D97-AF65-F5344CB8AC3E}">
        <p14:creationId xmlns:p14="http://schemas.microsoft.com/office/powerpoint/2010/main" val="19366883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BFCB7B-AD6A-4393-8483-E7A98F385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the needs, wants and aspirations of a young person? </a:t>
            </a:r>
          </a:p>
        </p:txBody>
      </p:sp>
      <p:sp>
        <p:nvSpPr>
          <p:cNvPr id="4" name="Flowchart: Alternate Process 3">
            <a:extLst>
              <a:ext uri="{FF2B5EF4-FFF2-40B4-BE49-F238E27FC236}">
                <a16:creationId xmlns:a16="http://schemas.microsoft.com/office/drawing/2014/main" id="{1EE260AC-50DE-488A-8038-BD090EF2624D}"/>
              </a:ext>
            </a:extLst>
          </p:cNvPr>
          <p:cNvSpPr/>
          <p:nvPr/>
        </p:nvSpPr>
        <p:spPr>
          <a:xfrm>
            <a:off x="1205949" y="2110409"/>
            <a:ext cx="2743200" cy="170953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Needs</a:t>
            </a:r>
          </a:p>
        </p:txBody>
      </p:sp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3FC45CC0-77D0-46C9-9308-CD688937E794}"/>
              </a:ext>
            </a:extLst>
          </p:cNvPr>
          <p:cNvSpPr/>
          <p:nvPr/>
        </p:nvSpPr>
        <p:spPr>
          <a:xfrm>
            <a:off x="7997687" y="2110409"/>
            <a:ext cx="2743200" cy="170953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Wants</a:t>
            </a:r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B2F5AA2F-72CA-4C32-BAAC-63F975FB5BB7}"/>
              </a:ext>
            </a:extLst>
          </p:cNvPr>
          <p:cNvSpPr/>
          <p:nvPr/>
        </p:nvSpPr>
        <p:spPr>
          <a:xfrm>
            <a:off x="4724400" y="4783345"/>
            <a:ext cx="2743200" cy="170953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Aspirations</a:t>
            </a:r>
          </a:p>
        </p:txBody>
      </p:sp>
    </p:spTree>
    <p:extLst>
      <p:ext uri="{BB962C8B-B14F-4D97-AF65-F5344CB8AC3E}">
        <p14:creationId xmlns:p14="http://schemas.microsoft.com/office/powerpoint/2010/main" val="15347365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45B8D8-DA3A-4B9C-9A71-A1C37DE5B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2349"/>
            <a:ext cx="10515600" cy="1325563"/>
          </a:xfrm>
        </p:spPr>
        <p:txBody>
          <a:bodyPr/>
          <a:lstStyle/>
          <a:p>
            <a:pPr algn="ctr"/>
            <a:r>
              <a:rPr lang="en-GB" u="sng" dirty="0"/>
              <a:t>Case Study on Sabrina Carpenter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4579489-319B-408D-84D8-C591FE7F91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60" y="2671073"/>
            <a:ext cx="1847850" cy="2466975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EB49B54-21B6-437E-A336-C343A9CC0F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60" y="1345510"/>
            <a:ext cx="1865800" cy="188367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6D8B15-C8F6-4D5D-8BCB-09DA4EC91899}"/>
              </a:ext>
            </a:extLst>
          </p:cNvPr>
          <p:cNvSpPr txBox="1"/>
          <p:nvPr/>
        </p:nvSpPr>
        <p:spPr>
          <a:xfrm>
            <a:off x="2691161" y="1345510"/>
            <a:ext cx="901147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Sabrina is 19 and is in the final year of the teenager stage of her life cycle. She is in her first year of an apprenticeship in a restaurant called The Cook Kitchen in Sittingbourne. She earns her monthly income but it is not enough for her leave home yet. Next year her salary will increase from £11,000 per year to £16,950 per year and she wants to rent a flat with her friends. She spends most of her money on clothes, shoes and socialising but she is able to save a bit of money per month. She plans to use her savings to pay for items she will need when she moves.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8786E7A-F97E-4FC8-9C4C-F99976A20F18}"/>
              </a:ext>
            </a:extLst>
          </p:cNvPr>
          <p:cNvSpPr txBox="1"/>
          <p:nvPr/>
        </p:nvSpPr>
        <p:spPr>
          <a:xfrm>
            <a:off x="2691161" y="4761830"/>
            <a:ext cx="88249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1. As a teenager, what typical events might occur? </a:t>
            </a:r>
          </a:p>
          <a:p>
            <a:r>
              <a:rPr lang="en-GB" sz="2400" dirty="0"/>
              <a:t>2. How much tax would Sabrina pay on the salary she is on now? Would it change when she gets a pay rise? How much is it? </a:t>
            </a:r>
          </a:p>
          <a:p>
            <a:r>
              <a:rPr lang="en-GB" sz="2400" dirty="0"/>
              <a:t>3. What types of unforeseen circumstances can affect Sabrina? </a:t>
            </a:r>
          </a:p>
          <a:p>
            <a:r>
              <a:rPr lang="en-GB" sz="2400" dirty="0"/>
              <a:t>4. Sabrina will have to pay national insurance. What is this? </a:t>
            </a:r>
          </a:p>
        </p:txBody>
      </p:sp>
    </p:spTree>
    <p:extLst>
      <p:ext uri="{BB962C8B-B14F-4D97-AF65-F5344CB8AC3E}">
        <p14:creationId xmlns:p14="http://schemas.microsoft.com/office/powerpoint/2010/main" val="1145364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A52008-85E4-422A-84AE-50CC86698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/>
          <a:lstStyle/>
          <a:p>
            <a:pPr algn="ctr"/>
            <a:r>
              <a:rPr lang="en-GB" u="sng" dirty="0"/>
              <a:t>Answers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CC4CD8-D7C2-4107-97FC-AA98A9B782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6091" y="1343818"/>
            <a:ext cx="11459818" cy="4442653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1. starting a part time job, school tests/exams, college/sixth form, learning to drive, might leave home, develop stronger relationships with adults outside the family</a:t>
            </a:r>
          </a:p>
          <a:p>
            <a:r>
              <a:rPr lang="en-GB" dirty="0"/>
              <a:t>2. £11,000 is under the £12,750 tax free bracket so no tax</a:t>
            </a:r>
          </a:p>
          <a:p>
            <a:r>
              <a:rPr lang="en-GB" dirty="0"/>
              <a:t>£16,950 is over – so she would pay 20% tax on £4,200 of her salary per year = £840 per annum and £70 per month. </a:t>
            </a:r>
          </a:p>
          <a:p>
            <a:r>
              <a:rPr lang="en-GB" dirty="0"/>
              <a:t>3. Inheritance money, promotion at work, win the lottery, a new career opportunity (maybe singing), health issues or an economic situation (job redundancies) </a:t>
            </a:r>
          </a:p>
          <a:p>
            <a:r>
              <a:rPr lang="en-GB" dirty="0"/>
              <a:t>4. National Insurance contributions are a tax on earnings paid by employees and employers and help to build your entitlement to certain state benefits, such as the State Pension and Maternity Allowance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05336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1CFC3-15CC-4495-A3B0-A497CE5A2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323762"/>
            <a:ext cx="9502080" cy="1017006"/>
          </a:xfrm>
        </p:spPr>
        <p:txBody>
          <a:bodyPr>
            <a:noAutofit/>
          </a:bodyPr>
          <a:lstStyle/>
          <a:p>
            <a:r>
              <a:rPr lang="en-GB" sz="3200" dirty="0"/>
              <a:t>Now practise the Tax calculations – how much tax does Wendy pay?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8A56FB-32FF-40BF-8E6F-42EDA3B030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9034" y="3429000"/>
            <a:ext cx="7344816" cy="332126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C967C7D-D60C-4492-BFF8-C1E2EE9276BF}"/>
              </a:ext>
            </a:extLst>
          </p:cNvPr>
          <p:cNvSpPr/>
          <p:nvPr/>
        </p:nvSpPr>
        <p:spPr>
          <a:xfrm>
            <a:off x="4669566" y="4878054"/>
            <a:ext cx="4608512" cy="165618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83E043-C3FA-40D2-AE7B-3462D0A13B45}"/>
              </a:ext>
            </a:extLst>
          </p:cNvPr>
          <p:cNvSpPr/>
          <p:nvPr/>
        </p:nvSpPr>
        <p:spPr>
          <a:xfrm>
            <a:off x="914399" y="1340768"/>
            <a:ext cx="9674087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2400" dirty="0"/>
              <a:t>To calculate how much income tax is owed remember: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400" dirty="0"/>
              <a:t>subtract the personal allowance from the gross annual income to find the taxable income;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400" dirty="0"/>
              <a:t>working out which tax band or bands apply to the taxable income;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400" dirty="0"/>
              <a:t>calculate the amount of tax to be paid using the tax rates for each band.</a:t>
            </a:r>
          </a:p>
        </p:txBody>
      </p:sp>
    </p:spTree>
    <p:extLst>
      <p:ext uri="{BB962C8B-B14F-4D97-AF65-F5344CB8AC3E}">
        <p14:creationId xmlns:p14="http://schemas.microsoft.com/office/powerpoint/2010/main" val="2019437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1CFC3-15CC-4495-A3B0-A497CE5A2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6932"/>
            <a:ext cx="8640960" cy="1143000"/>
          </a:xfrm>
        </p:spPr>
        <p:txBody>
          <a:bodyPr>
            <a:noAutofit/>
          </a:bodyPr>
          <a:lstStyle/>
          <a:p>
            <a:pPr algn="l"/>
            <a:r>
              <a:rPr lang="en-GB" sz="3200" dirty="0"/>
              <a:t>Have another go and remember the steps - how much tax does Kurt pay?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5353FE9-F869-42D8-8E1B-AECEA39E93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1932" y="1232756"/>
            <a:ext cx="6832436" cy="4824536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1BD6CA7-FA14-4D78-A559-498D80592807}"/>
              </a:ext>
            </a:extLst>
          </p:cNvPr>
          <p:cNvSpPr/>
          <p:nvPr/>
        </p:nvSpPr>
        <p:spPr>
          <a:xfrm>
            <a:off x="3978030" y="2312876"/>
            <a:ext cx="4392488" cy="3744416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1C25903-F4B6-4395-884E-E025FA1D1B4C}"/>
              </a:ext>
            </a:extLst>
          </p:cNvPr>
          <p:cNvSpPr/>
          <p:nvPr/>
        </p:nvSpPr>
        <p:spPr>
          <a:xfrm>
            <a:off x="3978030" y="3645024"/>
            <a:ext cx="2160240" cy="15841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i="1" dirty="0"/>
              <a:t>Hint</a:t>
            </a:r>
            <a:r>
              <a:rPr lang="en-GB" dirty="0"/>
              <a:t> – he uses more bands, as he earns more money</a:t>
            </a:r>
          </a:p>
        </p:txBody>
      </p:sp>
    </p:spTree>
    <p:extLst>
      <p:ext uri="{BB962C8B-B14F-4D97-AF65-F5344CB8AC3E}">
        <p14:creationId xmlns:p14="http://schemas.microsoft.com/office/powerpoint/2010/main" val="2405755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485" y="393418"/>
            <a:ext cx="4917232" cy="1143000"/>
          </a:xfrm>
        </p:spPr>
        <p:txBody>
          <a:bodyPr/>
          <a:lstStyle/>
          <a:p>
            <a:r>
              <a:rPr lang="en-GB" u="sng" dirty="0"/>
              <a:t>PAYE Documents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9282" y="3429000"/>
            <a:ext cx="8229600" cy="1828800"/>
          </a:xfrm>
        </p:spPr>
        <p:txBody>
          <a:bodyPr/>
          <a:lstStyle/>
          <a:p>
            <a:r>
              <a:rPr lang="en-GB" dirty="0"/>
              <a:t>What is a payslip?</a:t>
            </a:r>
          </a:p>
          <a:p>
            <a:r>
              <a:rPr lang="en-GB" dirty="0"/>
              <a:t>What is a P60?</a:t>
            </a:r>
          </a:p>
          <a:p>
            <a:r>
              <a:rPr lang="en-GB" dirty="0"/>
              <a:t>What is a P45?</a:t>
            </a:r>
          </a:p>
          <a:p>
            <a:endParaRPr lang="en-GB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0C0AA17-9C94-4A18-9D3A-5DDAEF3D9846}"/>
              </a:ext>
            </a:extLst>
          </p:cNvPr>
          <p:cNvSpPr/>
          <p:nvPr/>
        </p:nvSpPr>
        <p:spPr>
          <a:xfrm>
            <a:off x="6273552" y="2606785"/>
            <a:ext cx="2088233" cy="1259792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10 mins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5302A593-9DD2-4BD8-AA47-66A321185F3E}"/>
              </a:ext>
            </a:extLst>
          </p:cNvPr>
          <p:cNvSpPr/>
          <p:nvPr/>
        </p:nvSpPr>
        <p:spPr>
          <a:xfrm>
            <a:off x="1775520" y="1536418"/>
            <a:ext cx="3098813" cy="15079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What does PAYE mean?</a:t>
            </a:r>
          </a:p>
        </p:txBody>
      </p:sp>
    </p:spTree>
    <p:extLst>
      <p:ext uri="{BB962C8B-B14F-4D97-AF65-F5344CB8AC3E}">
        <p14:creationId xmlns:p14="http://schemas.microsoft.com/office/powerpoint/2010/main" val="4106863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67D6FC-BBDE-4BFB-8000-03058D2F58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8184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Pay slip – </a:t>
            </a:r>
            <a:r>
              <a:rPr lang="en-GB" sz="3100" dirty="0"/>
              <a:t>make sure you know how to read one, if your pay is wrong its your responsibility to check!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FD880F-779E-41A5-ADE2-61C7EAA8F1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1825" y="1430918"/>
            <a:ext cx="5782585" cy="4896544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F1F954F-A9E9-4487-8FEA-74D3AD9CA129}"/>
              </a:ext>
            </a:extLst>
          </p:cNvPr>
          <p:cNvSpPr/>
          <p:nvPr/>
        </p:nvSpPr>
        <p:spPr>
          <a:xfrm>
            <a:off x="1775520" y="1556792"/>
            <a:ext cx="2592288" cy="48965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/>
              <a:t>It shows: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It is used for:</a:t>
            </a:r>
          </a:p>
        </p:txBody>
      </p:sp>
    </p:spTree>
    <p:extLst>
      <p:ext uri="{BB962C8B-B14F-4D97-AF65-F5344CB8AC3E}">
        <p14:creationId xmlns:p14="http://schemas.microsoft.com/office/powerpoint/2010/main" val="30725493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67D6FC-BBDE-4BFB-8000-03058D2F58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1504" y="116632"/>
            <a:ext cx="3890282" cy="1143000"/>
          </a:xfrm>
        </p:spPr>
        <p:txBody>
          <a:bodyPr>
            <a:normAutofit/>
          </a:bodyPr>
          <a:lstStyle/>
          <a:p>
            <a:r>
              <a:rPr lang="en-GB" dirty="0"/>
              <a:t>P45– </a:t>
            </a:r>
            <a:r>
              <a:rPr lang="en-GB" sz="3100" dirty="0"/>
              <a:t>make sure you keep this for a new job.</a:t>
            </a:r>
            <a:endParaRPr lang="en-GB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1E5E61B-F3C0-42D7-B17D-9DBCBB226DFD}"/>
              </a:ext>
            </a:extLst>
          </p:cNvPr>
          <p:cNvSpPr/>
          <p:nvPr/>
        </p:nvSpPr>
        <p:spPr>
          <a:xfrm>
            <a:off x="1775520" y="1556792"/>
            <a:ext cx="3528392" cy="48965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/>
              <a:t>It shows: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It is used for: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099DDBF-4204-40AD-A74A-FC5EF8C08C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786" y="343972"/>
            <a:ext cx="4862646" cy="6170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2758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67D6FC-BBDE-4BFB-8000-03058D2F58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5520" y="281846"/>
            <a:ext cx="4176464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P60– </a:t>
            </a:r>
            <a:r>
              <a:rPr lang="en-GB" sz="2700" dirty="0"/>
              <a:t>make sure you know keep it if you need to do a tax return</a:t>
            </a:r>
            <a:endParaRPr lang="en-GB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1098258-DF03-45DA-8C6F-C1C4CB6B9742}"/>
              </a:ext>
            </a:extLst>
          </p:cNvPr>
          <p:cNvSpPr/>
          <p:nvPr/>
        </p:nvSpPr>
        <p:spPr>
          <a:xfrm>
            <a:off x="1775520" y="1556792"/>
            <a:ext cx="3960440" cy="48965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/>
              <a:t>It shows: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It is used for: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C68BEE3-981C-43F8-8EBF-D9DF7047BC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06" t="610" r="2772"/>
          <a:stretch/>
        </p:blipFill>
        <p:spPr>
          <a:xfrm>
            <a:off x="6346658" y="188640"/>
            <a:ext cx="4176464" cy="6488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1044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618" y="81908"/>
            <a:ext cx="10515600" cy="1325563"/>
          </a:xfrm>
        </p:spPr>
        <p:txBody>
          <a:bodyPr/>
          <a:lstStyle/>
          <a:p>
            <a:pPr algn="ctr"/>
            <a:r>
              <a:rPr lang="en-GB" u="sng" dirty="0"/>
              <a:t>Income Tax return &amp; deadlines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8842" y="1194871"/>
            <a:ext cx="8435280" cy="3528392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Completed by some people to declare the tax to be paid on either their earned or unearned income.  For example self employed people or those who have made a gain from savings interest.</a:t>
            </a:r>
          </a:p>
          <a:p>
            <a:r>
              <a:rPr lang="en-GB" dirty="0"/>
              <a:t>Paper returns must be back with the HMRC by the following 31</a:t>
            </a:r>
            <a:r>
              <a:rPr lang="en-GB" baseline="30000" dirty="0"/>
              <a:t>st</a:t>
            </a:r>
            <a:r>
              <a:rPr lang="en-GB" dirty="0"/>
              <a:t> October, whereas the payment and any online returns must be made by the following January.</a:t>
            </a:r>
          </a:p>
          <a:p>
            <a:r>
              <a:rPr lang="en-GB" dirty="0"/>
              <a:t>So for the Year end 5</a:t>
            </a:r>
            <a:r>
              <a:rPr lang="en-GB" baseline="30000" dirty="0"/>
              <a:t>th</a:t>
            </a:r>
            <a:r>
              <a:rPr lang="en-GB" dirty="0"/>
              <a:t> April 2020, paper returns must be received by 31</a:t>
            </a:r>
            <a:r>
              <a:rPr lang="en-GB" baseline="30000" dirty="0"/>
              <a:t>st</a:t>
            </a:r>
            <a:r>
              <a:rPr lang="en-GB" dirty="0"/>
              <a:t> October 2020 and online returns and payments by 31</a:t>
            </a:r>
            <a:r>
              <a:rPr lang="en-GB" baseline="30000" dirty="0"/>
              <a:t>st</a:t>
            </a:r>
            <a:r>
              <a:rPr lang="en-GB" dirty="0"/>
              <a:t> January 2021.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99334F3-9EB2-4F1C-9C5F-A154942CD337}"/>
              </a:ext>
            </a:extLst>
          </p:cNvPr>
          <p:cNvSpPr/>
          <p:nvPr/>
        </p:nvSpPr>
        <p:spPr>
          <a:xfrm>
            <a:off x="897361" y="4723263"/>
            <a:ext cx="6624736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2400" dirty="0"/>
              <a:t>Make a note of the penalties faced by individuals for missing the tax return deadline.</a:t>
            </a:r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How long should all tax documents be kept for?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D0223C36-652D-4EE6-A52C-CB9775BC0EAC}"/>
              </a:ext>
            </a:extLst>
          </p:cNvPr>
          <p:cNvSpPr/>
          <p:nvPr/>
        </p:nvSpPr>
        <p:spPr>
          <a:xfrm>
            <a:off x="9478346" y="4370218"/>
            <a:ext cx="1656184" cy="70609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10 mins</a:t>
            </a:r>
          </a:p>
        </p:txBody>
      </p:sp>
    </p:spTree>
    <p:extLst>
      <p:ext uri="{BB962C8B-B14F-4D97-AF65-F5344CB8AC3E}">
        <p14:creationId xmlns:p14="http://schemas.microsoft.com/office/powerpoint/2010/main" val="18189500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Self employed income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553429"/>
            <a:ext cx="8229600" cy="1468067"/>
          </a:xfrm>
        </p:spPr>
        <p:txBody>
          <a:bodyPr>
            <a:normAutofit/>
          </a:bodyPr>
          <a:lstStyle/>
          <a:p>
            <a:r>
              <a:rPr lang="en-GB" dirty="0"/>
              <a:t>Make a note of the extra rule that apply to those self employed.</a:t>
            </a:r>
          </a:p>
          <a:p>
            <a:r>
              <a:rPr lang="en-GB" dirty="0"/>
              <a:t>Why do you think the HMRC enforce this?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CC5B9B7-6B0A-4E8B-9E29-EFCD6D23064A}"/>
              </a:ext>
            </a:extLst>
          </p:cNvPr>
          <p:cNvSpPr/>
          <p:nvPr/>
        </p:nvSpPr>
        <p:spPr>
          <a:xfrm>
            <a:off x="818322" y="3429000"/>
            <a:ext cx="10535478" cy="28315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2000" dirty="0"/>
              <a:t>Your neighbour knows they need to fill in a tax return because they are self-employed. You know that they do a lot of work ‘cash in hand’ and they’ve asked you what’s the worst that can happen if they get found out. </a:t>
            </a:r>
          </a:p>
          <a:p>
            <a:r>
              <a:rPr lang="en-GB" sz="2000" dirty="0"/>
              <a:t>Take a look at the following article and then reflect on what advice you would give them regarding their tax return.</a:t>
            </a:r>
          </a:p>
          <a:p>
            <a:endParaRPr lang="en-GB" sz="2000" dirty="0"/>
          </a:p>
          <a:p>
            <a:r>
              <a:rPr lang="en-GB" sz="2000" dirty="0"/>
              <a:t> </a:t>
            </a:r>
            <a:r>
              <a:rPr lang="en-GB" sz="2000" dirty="0">
                <a:hlinkClick r:id="rId2"/>
              </a:rPr>
              <a:t>https://www.dailymail.co.uk/news/article-2226847/Builder-paid-cash-hand-entire-27YEAR-career-jailed-117-000-tax-avoidance.html </a:t>
            </a:r>
            <a:endParaRPr lang="en-GB" sz="2000" dirty="0"/>
          </a:p>
          <a:p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95164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45B8D8-DA3A-4B9C-9A71-A1C37DE5B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2349"/>
            <a:ext cx="10515600" cy="1325563"/>
          </a:xfrm>
        </p:spPr>
        <p:txBody>
          <a:bodyPr/>
          <a:lstStyle/>
          <a:p>
            <a:pPr algn="ctr"/>
            <a:r>
              <a:rPr lang="en-GB" u="sng" dirty="0"/>
              <a:t>Plenary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46D8B15-C8F6-4D5D-8BCB-09DA4EC91899}"/>
              </a:ext>
            </a:extLst>
          </p:cNvPr>
          <p:cNvSpPr txBox="1"/>
          <p:nvPr/>
        </p:nvSpPr>
        <p:spPr>
          <a:xfrm>
            <a:off x="3072784" y="1408961"/>
            <a:ext cx="901147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Sabrina has left her job at The Cook Kitchen and applied for the X-Factor. Sabrina won the competition and she has become a music star at the age of 22. Sabrina won £3,500,000 for winning the X-Factor competition and a music producer has asked her to fly to America to create a new music album. Sabrina has moved into a new home in California with her mum and dad. Sabrina is now worth a net $4,000,000 and is planning to buy a new dog.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8786E7A-F97E-4FC8-9C4C-F99976A20F18}"/>
              </a:ext>
            </a:extLst>
          </p:cNvPr>
          <p:cNvSpPr txBox="1"/>
          <p:nvPr/>
        </p:nvSpPr>
        <p:spPr>
          <a:xfrm>
            <a:off x="838200" y="4847524"/>
            <a:ext cx="103622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1. How can Sabrina save, invest or spend her money? </a:t>
            </a:r>
          </a:p>
          <a:p>
            <a:r>
              <a:rPr lang="en-GB" sz="2400" dirty="0"/>
              <a:t>2. What does Sabrina need to think about when getting a new dog? </a:t>
            </a:r>
          </a:p>
          <a:p>
            <a:r>
              <a:rPr lang="en-GB" sz="2400" dirty="0"/>
              <a:t>3. If Sabrina was to move to the U.S, what would she need to apply for? </a:t>
            </a:r>
          </a:p>
          <a:p>
            <a:r>
              <a:rPr lang="en-GB" sz="2400" dirty="0"/>
              <a:t>4. What document would Sabrina get from her old job at The Cook Kitchen? 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2E2B506F-851E-4D4A-A46E-EE0EBB8BAF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37" y="1408961"/>
            <a:ext cx="2866353" cy="2854259"/>
          </a:xfr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0070D01-0F72-4FC2-978B-E740D046C00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7241" y="3770542"/>
            <a:ext cx="2356559" cy="1325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1343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541</TotalTime>
  <Words>959</Words>
  <Application>Microsoft Office PowerPoint</Application>
  <PresentationFormat>Widescreen</PresentationFormat>
  <Paragraphs>86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Berlin Sans FB</vt:lpstr>
      <vt:lpstr>Calibri</vt:lpstr>
      <vt:lpstr>Calibri Light</vt:lpstr>
      <vt:lpstr>Office Theme</vt:lpstr>
      <vt:lpstr>Getting a job</vt:lpstr>
      <vt:lpstr>Lesson Objective</vt:lpstr>
      <vt:lpstr>What are the needs, wants and aspirations of a young person? </vt:lpstr>
      <vt:lpstr>Case Study on Sabrina Carpenter </vt:lpstr>
      <vt:lpstr>Answers</vt:lpstr>
      <vt:lpstr>Now practise the Tax calculations – how much tax does Wendy pay?</vt:lpstr>
      <vt:lpstr>Have another go and remember the steps - how much tax does Kurt pay?</vt:lpstr>
      <vt:lpstr>PAYE Documents</vt:lpstr>
      <vt:lpstr>Pay slip – make sure you know how to read one, if your pay is wrong its your responsibility to check!</vt:lpstr>
      <vt:lpstr>P45– make sure you keep this for a new job.</vt:lpstr>
      <vt:lpstr>P60– make sure you know keep it if you need to do a tax return</vt:lpstr>
      <vt:lpstr>Income Tax return &amp; deadlines</vt:lpstr>
      <vt:lpstr>Self employed income</vt:lpstr>
      <vt:lpstr>Plenary</vt:lpstr>
    </vt:vector>
  </TitlesOfParts>
  <Company>Fulston Manor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BUYING A CAR</dc:title>
  <dc:creator>RTurley</dc:creator>
  <cp:lastModifiedBy>MFirth</cp:lastModifiedBy>
  <cp:revision>32</cp:revision>
  <dcterms:created xsi:type="dcterms:W3CDTF">2017-06-16T09:11:15Z</dcterms:created>
  <dcterms:modified xsi:type="dcterms:W3CDTF">2021-05-24T11:55:59Z</dcterms:modified>
</cp:coreProperties>
</file>