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58" r:id="rId5"/>
    <p:sldId id="273" r:id="rId6"/>
    <p:sldId id="271" r:id="rId7"/>
    <p:sldId id="272"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80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C4C14F0-7C67-4066-9ADF-DD7573E55B67}"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3638462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4C14F0-7C67-4066-9ADF-DD7573E55B67}"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1591574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4C14F0-7C67-4066-9ADF-DD7573E55B67}"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286084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4C14F0-7C67-4066-9ADF-DD7573E55B67}"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2751030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4C14F0-7C67-4066-9ADF-DD7573E55B67}" type="datetimeFigureOut">
              <a:rPr lang="en-GB" smtClean="0"/>
              <a:t>30/04/2020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1226984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4C14F0-7C67-4066-9ADF-DD7573E55B67}" type="datetimeFigureOut">
              <a:rPr lang="en-GB" smtClean="0"/>
              <a:t>30/04/2020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23903941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4C14F0-7C67-4066-9ADF-DD7573E55B67}" type="datetimeFigureOut">
              <a:rPr lang="en-GB" smtClean="0"/>
              <a:t>30/04/2020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19029525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4C14F0-7C67-4066-9ADF-DD7573E55B67}"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228953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4C14F0-7C67-4066-9ADF-DD7573E55B67}" type="datetimeFigureOut">
              <a:rPr lang="en-GB" smtClean="0"/>
              <a:t>30/04/2020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3331591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4C14F0-7C67-4066-9ADF-DD7573E55B67}"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2583453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4C14F0-7C67-4066-9ADF-DD7573E55B67}" type="datetimeFigureOut">
              <a:rPr lang="en-GB" smtClean="0"/>
              <a:t>30/04/2020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4688702-C5FF-46B2-B6F8-9259A80F05FC}" type="slidenum">
              <a:rPr lang="en-GB" smtClean="0"/>
              <a:t>‹#›</a:t>
            </a:fld>
            <a:endParaRPr lang="en-GB"/>
          </a:p>
        </p:txBody>
      </p:sp>
    </p:spTree>
    <p:extLst>
      <p:ext uri="{BB962C8B-B14F-4D97-AF65-F5344CB8AC3E}">
        <p14:creationId xmlns:p14="http://schemas.microsoft.com/office/powerpoint/2010/main" val="33120689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4C14F0-7C67-4066-9ADF-DD7573E55B67}" type="datetimeFigureOut">
              <a:rPr lang="en-GB" smtClean="0"/>
              <a:t>30/04/2020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688702-C5FF-46B2-B6F8-9259A80F05FC}" type="slidenum">
              <a:rPr lang="en-GB" smtClean="0"/>
              <a:t>‹#›</a:t>
            </a:fld>
            <a:endParaRPr lang="en-GB"/>
          </a:p>
        </p:txBody>
      </p:sp>
    </p:spTree>
    <p:extLst>
      <p:ext uri="{BB962C8B-B14F-4D97-AF65-F5344CB8AC3E}">
        <p14:creationId xmlns:p14="http://schemas.microsoft.com/office/powerpoint/2010/main" val="2751553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www.google.co.uk/url?sa=i&amp;rct=j&amp;q=&amp;esrc=s&amp;source=images&amp;cd=&amp;cad=rja&amp;uact=8&amp;ved=0ahUKEwih--ih79rUAhUGOBQKHThYAU8QjRwIBw&amp;url=https%3A%2F%2Falchetron.com%2FJohn-Webster-1046628-W&amp;psig=AFQjCNFHQO4St79vd6PnvoK9EfeH7LolSQ&amp;ust=1498544454048248" TargetMode="External"/><Relationship Id="rId3" Type="http://schemas.openxmlformats.org/officeDocument/2006/relationships/image" Target="../media/image3.jpeg"/><Relationship Id="rId7"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jpg"/><Relationship Id="rId10" Type="http://schemas.microsoft.com/office/2007/relationships/hdphoto" Target="../media/hdphoto1.wdp"/><Relationship Id="rId4" Type="http://schemas.openxmlformats.org/officeDocument/2006/relationships/image" Target="../media/image4.jp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latin typeface="Beatnik SF" pitchFamily="2" charset="0"/>
                <a:cs typeface="Aharoni" panose="02010803020104030203" pitchFamily="2" charset="-79"/>
              </a:rPr>
              <a:t>A Level Literature </a:t>
            </a:r>
            <a:endParaRPr lang="en-GB" dirty="0">
              <a:latin typeface="Beatnik SF" pitchFamily="2" charset="0"/>
              <a:cs typeface="Aharoni" panose="02010803020104030203" pitchFamily="2" charset="-79"/>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143500"/>
            <a:ext cx="9144000" cy="1714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982832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2195736" y="3967402"/>
            <a:ext cx="2276475" cy="2890598"/>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642935"/>
            <a:ext cx="2435709" cy="3244539"/>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4322" y="0"/>
            <a:ext cx="4993851" cy="5661248"/>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58" y="0"/>
            <a:ext cx="4149080" cy="4149080"/>
          </a:xfrm>
          <a:prstGeom prst="rect">
            <a:avLst/>
          </a:prstGeom>
        </p:spPr>
      </p:pic>
      <p:pic>
        <p:nvPicPr>
          <p:cNvPr id="5"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80311" y="4149080"/>
            <a:ext cx="1797805" cy="27014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60926" y="3212976"/>
            <a:ext cx="3519385" cy="3637562"/>
          </a:xfrm>
          <a:prstGeom prst="rect">
            <a:avLst/>
          </a:prstGeom>
        </p:spPr>
      </p:pic>
      <p:sp>
        <p:nvSpPr>
          <p:cNvPr id="9" name="AutoShape 2" descr="Image result for John webster">
            <a:hlinkClick r:id="rId8"/>
          </p:cNvPr>
          <p:cNvSpPr>
            <a:spLocks noChangeAspect="1" noChangeArrowheads="1"/>
          </p:cNvSpPr>
          <p:nvPr/>
        </p:nvSpPr>
        <p:spPr bwMode="auto">
          <a:xfrm>
            <a:off x="1529068" y="4232498"/>
            <a:ext cx="3238500" cy="2857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Picture 10"/>
          <p:cNvPicPr>
            <a:picLocks noChangeAspect="1"/>
          </p:cNvPicPr>
          <p:nvPr/>
        </p:nvPicPr>
        <p:blipFill>
          <a:blip r:embed="rId9">
            <a:extLst>
              <a:ext uri="{BEBA8EAE-BF5A-486C-A8C5-ECC9F3942E4B}">
                <a14:imgProps xmlns:a14="http://schemas.microsoft.com/office/drawing/2010/main">
                  <a14:imgLayer r:embed="rId10">
                    <a14:imgEffect>
                      <a14:artisticChalkSketch/>
                    </a14:imgEffect>
                  </a14:imgLayer>
                </a14:imgProps>
              </a:ext>
              <a:ext uri="{28A0092B-C50C-407E-A947-70E740481C1C}">
                <a14:useLocalDpi xmlns:a14="http://schemas.microsoft.com/office/drawing/2010/main" val="0"/>
              </a:ext>
            </a:extLst>
          </a:blip>
          <a:stretch>
            <a:fillRect/>
          </a:stretch>
        </p:blipFill>
        <p:spPr>
          <a:xfrm>
            <a:off x="3253854" y="-21737"/>
            <a:ext cx="2400300" cy="1905000"/>
          </a:xfrm>
          <a:prstGeom prst="rect">
            <a:avLst/>
          </a:prstGeom>
        </p:spPr>
      </p:pic>
    </p:spTree>
    <p:extLst>
      <p:ext uri="{BB962C8B-B14F-4D97-AF65-F5344CB8AC3E}">
        <p14:creationId xmlns:p14="http://schemas.microsoft.com/office/powerpoint/2010/main" val="38692128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7632848" cy="490066"/>
          </a:xfrm>
          <a:ln/>
        </p:spPr>
        <p:style>
          <a:lnRef idx="1">
            <a:schemeClr val="accent4"/>
          </a:lnRef>
          <a:fillRef idx="2">
            <a:schemeClr val="accent4"/>
          </a:fillRef>
          <a:effectRef idx="1">
            <a:schemeClr val="accent4"/>
          </a:effectRef>
          <a:fontRef idx="minor">
            <a:schemeClr val="dk1"/>
          </a:fontRef>
        </p:style>
        <p:txBody>
          <a:bodyPr>
            <a:normAutofit fontScale="90000"/>
          </a:bodyPr>
          <a:lstStyle/>
          <a:p>
            <a:r>
              <a:rPr lang="en-GB" dirty="0" smtClean="0"/>
              <a:t>What to expect?</a:t>
            </a:r>
            <a:endParaRPr lang="en-GB" dirty="0"/>
          </a:p>
        </p:txBody>
      </p:sp>
      <p:sp>
        <p:nvSpPr>
          <p:cNvPr id="3" name="Content Placeholder 2"/>
          <p:cNvSpPr>
            <a:spLocks noGrp="1"/>
          </p:cNvSpPr>
          <p:nvPr>
            <p:ph idx="1"/>
          </p:nvPr>
        </p:nvSpPr>
        <p:spPr>
          <a:xfrm>
            <a:off x="467544" y="1628800"/>
            <a:ext cx="7560840" cy="4525963"/>
          </a:xfrm>
          <a:ln/>
        </p:spPr>
        <p:style>
          <a:lnRef idx="1">
            <a:schemeClr val="accent4"/>
          </a:lnRef>
          <a:fillRef idx="2">
            <a:schemeClr val="accent4"/>
          </a:fillRef>
          <a:effectRef idx="1">
            <a:schemeClr val="accent4"/>
          </a:effectRef>
          <a:fontRef idx="minor">
            <a:schemeClr val="dk1"/>
          </a:fontRef>
        </p:style>
        <p:txBody>
          <a:bodyPr>
            <a:normAutofit fontScale="92500" lnSpcReduction="10000"/>
          </a:bodyPr>
          <a:lstStyle/>
          <a:p>
            <a:pPr marL="0" indent="0">
              <a:buNone/>
            </a:pPr>
            <a:r>
              <a:rPr lang="en-GB" dirty="0" smtClean="0"/>
              <a:t>Over the two years you will study prose, plays and poems that all culminate in exams at the end of Year 13. (5 hours worth) </a:t>
            </a:r>
          </a:p>
          <a:p>
            <a:pPr marL="0" indent="0">
              <a:buNone/>
            </a:pPr>
            <a:endParaRPr lang="en-GB" dirty="0" smtClean="0"/>
          </a:p>
          <a:p>
            <a:pPr marL="0" indent="0">
              <a:buNone/>
            </a:pPr>
            <a:r>
              <a:rPr lang="en-GB" dirty="0" smtClean="0"/>
              <a:t>Normally, two teachers and four lessons a week. </a:t>
            </a:r>
          </a:p>
          <a:p>
            <a:pPr marL="0" indent="0">
              <a:buNone/>
            </a:pPr>
            <a:endParaRPr lang="en-GB" dirty="0"/>
          </a:p>
          <a:p>
            <a:pPr marL="0" indent="0">
              <a:buNone/>
            </a:pPr>
            <a:r>
              <a:rPr lang="en-GB" dirty="0" smtClean="0"/>
              <a:t>Approximately two pieces of written work a week. </a:t>
            </a: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261734424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7107" t="9921" r="28494" b="19886"/>
          <a:stretch/>
        </p:blipFill>
        <p:spPr bwMode="auto">
          <a:xfrm>
            <a:off x="251520" y="415038"/>
            <a:ext cx="6777495" cy="6024353"/>
          </a:xfrm>
          <a:prstGeom prst="rect">
            <a:avLst/>
          </a:prstGeom>
          <a:noFill/>
          <a:ln w="57150">
            <a:solidFill>
              <a:schemeClr val="accent4">
                <a:lumMod val="75000"/>
              </a:schemeClr>
            </a:solidFill>
            <a:miter lim="800000"/>
            <a:headEnd/>
            <a:tailEnd/>
          </a:ln>
          <a:extLst>
            <a:ext uri="{909E8E84-426E-40DD-AFC4-6F175D3DCCD1}">
              <a14:hiddenFill xmlns:a14="http://schemas.microsoft.com/office/drawing/2010/main">
                <a:solidFill>
                  <a:schemeClr val="accent1"/>
                </a:solidFill>
              </a14:hiddenFill>
            </a:ext>
          </a:extLst>
        </p:spPr>
      </p:pic>
      <p:sp>
        <p:nvSpPr>
          <p:cNvPr id="5" name="Rounded Rectangle 4"/>
          <p:cNvSpPr/>
          <p:nvPr/>
        </p:nvSpPr>
        <p:spPr>
          <a:xfrm>
            <a:off x="7019927" y="672480"/>
            <a:ext cx="1728192" cy="1559768"/>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2000" b="1" i="1" dirty="0" smtClean="0"/>
              <a:t>Hamlet</a:t>
            </a:r>
            <a:r>
              <a:rPr lang="en-GB" sz="2000" b="1" i="1" dirty="0" smtClean="0"/>
              <a:t>,</a:t>
            </a:r>
            <a:endParaRPr lang="en-GB" sz="2000" b="1" i="1" dirty="0" smtClean="0"/>
          </a:p>
          <a:p>
            <a:pPr algn="ctr"/>
            <a:r>
              <a:rPr lang="en-GB" sz="2000" b="1" i="1" dirty="0" smtClean="0"/>
              <a:t>The Duchess of </a:t>
            </a:r>
            <a:r>
              <a:rPr lang="en-GB" sz="2000" b="1" i="1" dirty="0" err="1" smtClean="0"/>
              <a:t>Malfi</a:t>
            </a:r>
            <a:r>
              <a:rPr lang="en-GB" sz="2000" b="1" i="1" dirty="0" smtClean="0"/>
              <a:t> &amp;</a:t>
            </a:r>
          </a:p>
          <a:p>
            <a:pPr algn="ctr"/>
            <a:r>
              <a:rPr lang="en-GB" sz="2000" b="1" i="1" dirty="0" smtClean="0"/>
              <a:t>Christina Rossetti</a:t>
            </a:r>
            <a:endParaRPr lang="en-GB" sz="2000" b="1" i="1" dirty="0"/>
          </a:p>
        </p:txBody>
      </p:sp>
      <p:sp>
        <p:nvSpPr>
          <p:cNvPr id="6" name="Rounded Rectangle 5"/>
          <p:cNvSpPr/>
          <p:nvPr/>
        </p:nvSpPr>
        <p:spPr>
          <a:xfrm>
            <a:off x="7019927" y="2492896"/>
            <a:ext cx="1934228" cy="2016224"/>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2000" b="1" i="1" dirty="0" smtClean="0"/>
              <a:t>American Literature 1880-1940</a:t>
            </a:r>
          </a:p>
          <a:p>
            <a:pPr algn="ctr"/>
            <a:r>
              <a:rPr lang="en-GB" b="1" i="1" dirty="0" smtClean="0"/>
              <a:t>The Great Gatsby </a:t>
            </a:r>
          </a:p>
          <a:p>
            <a:pPr algn="ctr"/>
            <a:r>
              <a:rPr lang="en-GB" b="1" i="1" dirty="0" smtClean="0"/>
              <a:t>The Native Son </a:t>
            </a:r>
            <a:endParaRPr lang="en-GB" b="1" i="1" dirty="0"/>
          </a:p>
        </p:txBody>
      </p:sp>
      <p:sp>
        <p:nvSpPr>
          <p:cNvPr id="7" name="Rounded Rectangle 6"/>
          <p:cNvSpPr/>
          <p:nvPr/>
        </p:nvSpPr>
        <p:spPr>
          <a:xfrm>
            <a:off x="7029015" y="4769768"/>
            <a:ext cx="1934228" cy="1827584"/>
          </a:xfrm>
          <a:prstGeom prst="round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2000" b="1" i="1" dirty="0" smtClean="0"/>
              <a:t>Three texts, based on theme. Two are post 1900 One HAS to be post 2000. </a:t>
            </a:r>
            <a:r>
              <a:rPr lang="en-GB" b="1" i="1" dirty="0" smtClean="0"/>
              <a:t> </a:t>
            </a:r>
            <a:endParaRPr lang="en-GB" b="1" i="1" dirty="0"/>
          </a:p>
        </p:txBody>
      </p:sp>
    </p:spTree>
    <p:extLst>
      <p:ext uri="{BB962C8B-B14F-4D97-AF65-F5344CB8AC3E}">
        <p14:creationId xmlns:p14="http://schemas.microsoft.com/office/powerpoint/2010/main" val="359565437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404664"/>
            <a:ext cx="8229600" cy="1143000"/>
          </a:xfrm>
        </p:spPr>
        <p:txBody>
          <a:bodyPr>
            <a:normAutofit fontScale="90000"/>
          </a:bodyPr>
          <a:lstStyle/>
          <a:p>
            <a:pPr>
              <a:spcBef>
                <a:spcPts val="2400"/>
              </a:spcBef>
              <a:spcAft>
                <a:spcPts val="0"/>
              </a:spcAft>
            </a:pPr>
            <a:r>
              <a:rPr lang="en-GB" b="1" dirty="0">
                <a:solidFill>
                  <a:srgbClr val="000000"/>
                </a:solidFill>
                <a:latin typeface="Cambria" panose="02040503050406030204" pitchFamily="18" charset="0"/>
                <a:ea typeface="Calibri" panose="020F0502020204030204" pitchFamily="34" charset="0"/>
                <a:cs typeface="Cambria" panose="02040503050406030204" pitchFamily="18" charset="0"/>
              </a:rPr>
              <a:t>Transition from GCSE to A-Level </a:t>
            </a:r>
            <a:r>
              <a:rPr lang="en-GB" dirty="0">
                <a:solidFill>
                  <a:srgbClr val="000000"/>
                </a:solidFill>
                <a:latin typeface="Cambria" panose="02040503050406030204" pitchFamily="18" charset="0"/>
                <a:ea typeface="Calibri" panose="020F0502020204030204" pitchFamily="34" charset="0"/>
                <a:cs typeface="Cambria" panose="02040503050406030204" pitchFamily="18" charset="0"/>
              </a:rPr>
              <a:t/>
            </a:r>
            <a:br>
              <a:rPr lang="en-GB" dirty="0">
                <a:solidFill>
                  <a:srgbClr val="000000"/>
                </a:solidFill>
                <a:latin typeface="Cambria" panose="02040503050406030204" pitchFamily="18" charset="0"/>
                <a:ea typeface="Calibri" panose="020F0502020204030204" pitchFamily="34" charset="0"/>
                <a:cs typeface="Cambria" panose="02040503050406030204" pitchFamily="18" charset="0"/>
              </a:rPr>
            </a:br>
            <a:r>
              <a:rPr lang="en-GB" dirty="0">
                <a:solidFill>
                  <a:srgbClr val="000000"/>
                </a:solidFill>
                <a:latin typeface="Cambria" panose="02040503050406030204" pitchFamily="18" charset="0"/>
                <a:ea typeface="Calibri" panose="020F0502020204030204" pitchFamily="34" charset="0"/>
                <a:cs typeface="Cambria" panose="02040503050406030204" pitchFamily="18" charset="0"/>
              </a:rPr>
              <a:t>Essential skills to develop: </a:t>
            </a:r>
            <a:br>
              <a:rPr lang="en-GB" dirty="0">
                <a:solidFill>
                  <a:srgbClr val="000000"/>
                </a:solidFill>
                <a:latin typeface="Cambria" panose="02040503050406030204" pitchFamily="18" charset="0"/>
                <a:ea typeface="Calibri" panose="020F0502020204030204" pitchFamily="34" charset="0"/>
                <a:cs typeface="Cambria" panose="02040503050406030204" pitchFamily="18" charset="0"/>
              </a:rPr>
            </a:br>
            <a:endParaRPr lang="en-GB" dirty="0"/>
          </a:p>
        </p:txBody>
      </p:sp>
      <p:sp>
        <p:nvSpPr>
          <p:cNvPr id="4" name="Rectangle 3"/>
          <p:cNvSpPr/>
          <p:nvPr/>
        </p:nvSpPr>
        <p:spPr>
          <a:xfrm>
            <a:off x="179512" y="1700808"/>
            <a:ext cx="8784975" cy="4731808"/>
          </a:xfrm>
          <a:prstGeom prst="rect">
            <a:avLst/>
          </a:prstGeom>
        </p:spPr>
        <p:txBody>
          <a:bodyPr wrap="square">
            <a:spAutoFit/>
          </a:bodyPr>
          <a:lstStyle/>
          <a:p>
            <a:pPr algn="just">
              <a:spcAft>
                <a:spcPts val="1000"/>
              </a:spcAft>
            </a:pPr>
            <a:r>
              <a:rPr lang="en-GB" sz="1600" b="1" u="sng" dirty="0" smtClean="0">
                <a:solidFill>
                  <a:srgbClr val="000000"/>
                </a:solidFill>
                <a:ea typeface="Calibri" panose="020F0502020204030204" pitchFamily="34" charset="0"/>
                <a:cs typeface="Cambria" panose="02040503050406030204" pitchFamily="18" charset="0"/>
              </a:rPr>
              <a:t>A </a:t>
            </a:r>
            <a:r>
              <a:rPr lang="en-GB" sz="1600" b="1" u="sng" dirty="0">
                <a:solidFill>
                  <a:srgbClr val="000000"/>
                </a:solidFill>
                <a:ea typeface="Calibri" panose="020F0502020204030204" pitchFamily="34" charset="0"/>
                <a:cs typeface="Cambria" panose="02040503050406030204" pitchFamily="18" charset="0"/>
              </a:rPr>
              <a:t>love of learning and thirst for knowledge</a:t>
            </a:r>
            <a:r>
              <a:rPr lang="en-GB" sz="1600" b="1" dirty="0">
                <a:solidFill>
                  <a:srgbClr val="000000"/>
                </a:solidFill>
                <a:ea typeface="Calibri" panose="020F0502020204030204" pitchFamily="34" charset="0"/>
                <a:cs typeface="Cambria" panose="02040503050406030204" pitchFamily="18" charset="0"/>
              </a:rPr>
              <a:t>: </a:t>
            </a:r>
            <a:r>
              <a:rPr lang="en-GB" sz="1600" dirty="0">
                <a:solidFill>
                  <a:srgbClr val="000000"/>
                </a:solidFill>
                <a:ea typeface="Calibri" panose="020F0502020204030204" pitchFamily="34" charset="0"/>
                <a:cs typeface="Cambria" panose="02040503050406030204" pitchFamily="18" charset="0"/>
              </a:rPr>
              <a:t>Be inquisitive; ask questions and then be motivated to find out the answers. These might not be in the first place you go to: be prepared to read around and conduct extensive research. </a:t>
            </a:r>
          </a:p>
          <a:p>
            <a:pPr algn="just">
              <a:spcAft>
                <a:spcPts val="1000"/>
              </a:spcAft>
            </a:pPr>
            <a:r>
              <a:rPr lang="en-GB" sz="1600" b="1" u="sng" dirty="0">
                <a:solidFill>
                  <a:srgbClr val="000000"/>
                </a:solidFill>
                <a:ea typeface="Calibri" panose="020F0502020204030204" pitchFamily="34" charset="0"/>
                <a:cs typeface="Cambria" panose="02040503050406030204" pitchFamily="18" charset="0"/>
              </a:rPr>
              <a:t>Independent learning</a:t>
            </a:r>
            <a:r>
              <a:rPr lang="en-GB" sz="1600" b="1" dirty="0">
                <a:solidFill>
                  <a:srgbClr val="000000"/>
                </a:solidFill>
                <a:ea typeface="Calibri" panose="020F0502020204030204" pitchFamily="34" charset="0"/>
                <a:cs typeface="Cambria" panose="02040503050406030204" pitchFamily="18" charset="0"/>
              </a:rPr>
              <a:t>: </a:t>
            </a:r>
            <a:r>
              <a:rPr lang="en-GB" sz="1600" dirty="0">
                <a:solidFill>
                  <a:srgbClr val="000000"/>
                </a:solidFill>
                <a:ea typeface="Calibri" panose="020F0502020204030204" pitchFamily="34" charset="0"/>
                <a:cs typeface="Cambria" panose="02040503050406030204" pitchFamily="18" charset="0"/>
              </a:rPr>
              <a:t>Unlike at GCSE, you will be expected to take responsibility for your own learning with support from your teachers who can facilitate your learning. Think autonomously and respond personally to texts. </a:t>
            </a:r>
          </a:p>
          <a:p>
            <a:pPr algn="just">
              <a:spcAft>
                <a:spcPts val="1000"/>
              </a:spcAft>
            </a:pPr>
            <a:r>
              <a:rPr lang="en-GB" sz="1600" b="1" u="sng" dirty="0">
                <a:solidFill>
                  <a:srgbClr val="000000"/>
                </a:solidFill>
                <a:ea typeface="Calibri" panose="020F0502020204030204" pitchFamily="34" charset="0"/>
                <a:cs typeface="Cambria" panose="02040503050406030204" pitchFamily="18" charset="0"/>
              </a:rPr>
              <a:t>Perseverance and resilience</a:t>
            </a:r>
            <a:r>
              <a:rPr lang="en-GB" sz="1600" b="1" dirty="0">
                <a:solidFill>
                  <a:srgbClr val="000000"/>
                </a:solidFill>
                <a:ea typeface="Calibri" panose="020F0502020204030204" pitchFamily="34" charset="0"/>
                <a:cs typeface="Cambria" panose="02040503050406030204" pitchFamily="18" charset="0"/>
              </a:rPr>
              <a:t>: </a:t>
            </a:r>
            <a:r>
              <a:rPr lang="en-GB" sz="1600" dirty="0">
                <a:solidFill>
                  <a:srgbClr val="000000"/>
                </a:solidFill>
                <a:ea typeface="Calibri" panose="020F0502020204030204" pitchFamily="34" charset="0"/>
                <a:cs typeface="Cambria" panose="02040503050406030204" pitchFamily="18" charset="0"/>
              </a:rPr>
              <a:t>Persist with your A-Level learning even when it seems too difficult or challenging. Nothing worth achieving ever comes easily. You also need to be resilient and thrive on constructive criticism. It will take time to build on your skills from GCSE to achieving the same grades or higher grades at A-Level. Welcome challenges, be inspired by others’ successes to motivate yourself to succeed and act on the advice given to you by your class teacher. The texts you read and the concepts and theories you come across at A-Level will be challenging and you might find this daunting at first, but you will learn a number of strategies to support you in accessing these texts and ways of thinking. </a:t>
            </a:r>
          </a:p>
          <a:p>
            <a:pPr>
              <a:lnSpc>
                <a:spcPct val="107000"/>
              </a:lnSpc>
              <a:spcAft>
                <a:spcPts val="800"/>
              </a:spcAft>
            </a:pPr>
            <a:r>
              <a:rPr lang="en-GB" sz="1600" b="1" u="sng" dirty="0">
                <a:ea typeface="Calibri" panose="020F0502020204030204" pitchFamily="34" charset="0"/>
                <a:cs typeface="Times New Roman" panose="02020603050405020304" pitchFamily="18" charset="0"/>
              </a:rPr>
              <a:t>Motivation and Conscientiousness</a:t>
            </a:r>
            <a:r>
              <a:rPr lang="en-GB" sz="1600" b="1" dirty="0">
                <a:ea typeface="Calibri" panose="020F0502020204030204" pitchFamily="34" charset="0"/>
                <a:cs typeface="Times New Roman" panose="02020603050405020304" pitchFamily="18" charset="0"/>
              </a:rPr>
              <a:t>: </a:t>
            </a:r>
            <a:r>
              <a:rPr lang="en-GB" sz="1600" dirty="0">
                <a:ea typeface="Calibri" panose="020F0502020204030204" pitchFamily="34" charset="0"/>
                <a:cs typeface="Times New Roman" panose="02020603050405020304" pitchFamily="18" charset="0"/>
              </a:rPr>
              <a:t>Learning requires effort and a commitment to your studies. The more you invest in your learning, the more you will gain in terms of academic achievement. Be proactive in your learning journey; complete follow-on tasks to improve your skills; read widely to gain more knowledge; look up definitions in a dictionary and concepts online or in textbooks.</a:t>
            </a:r>
            <a:endParaRPr lang="en-GB" sz="14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532750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American Literature 1880-1940</a:t>
            </a:r>
            <a:endParaRPr lang="en-GB" dirty="0"/>
          </a:p>
        </p:txBody>
      </p:sp>
      <p:sp>
        <p:nvSpPr>
          <p:cNvPr id="3" name="Content Placeholder 2"/>
          <p:cNvSpPr>
            <a:spLocks noGrp="1"/>
          </p:cNvSpPr>
          <p:nvPr>
            <p:ph idx="1"/>
          </p:nvPr>
        </p:nvSpPr>
        <p:spPr/>
        <p:txBody>
          <a:bodyPr/>
          <a:lstStyle/>
          <a:p>
            <a:r>
              <a:rPr lang="en-GB" dirty="0" smtClean="0"/>
              <a:t>You will study two texts in detail, but will also be given one ‘unseen’ extract from a piece of writing during this time period. </a:t>
            </a:r>
          </a:p>
          <a:p>
            <a:endParaRPr lang="en-GB" dirty="0"/>
          </a:p>
          <a:p>
            <a:r>
              <a:rPr lang="en-GB" dirty="0" smtClean="0"/>
              <a:t>What do you know about this time period (strictly in America?) </a:t>
            </a:r>
          </a:p>
          <a:p>
            <a:endParaRPr lang="en-GB" dirty="0"/>
          </a:p>
          <a:p>
            <a:r>
              <a:rPr lang="en-GB" dirty="0" smtClean="0"/>
              <a:t>Mind map everything you already know. </a:t>
            </a:r>
            <a:endParaRPr lang="en-GB" dirty="0"/>
          </a:p>
        </p:txBody>
      </p:sp>
    </p:spTree>
    <p:extLst>
      <p:ext uri="{BB962C8B-B14F-4D97-AF65-F5344CB8AC3E}">
        <p14:creationId xmlns:p14="http://schemas.microsoft.com/office/powerpoint/2010/main" val="29138486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r>
              <a:rPr lang="en-GB" dirty="0" smtClean="0"/>
              <a:t>Now, using the internet, research this time period more widely. </a:t>
            </a:r>
          </a:p>
          <a:p>
            <a:r>
              <a:rPr lang="en-GB" dirty="0" smtClean="0"/>
              <a:t>Can you find any information on?</a:t>
            </a:r>
          </a:p>
          <a:p>
            <a:pPr marL="0" indent="0">
              <a:buNone/>
            </a:pPr>
            <a:endParaRPr lang="en-GB" dirty="0" smtClean="0"/>
          </a:p>
          <a:p>
            <a:pPr marL="0" indent="0">
              <a:buNone/>
            </a:pPr>
            <a:r>
              <a:rPr lang="en-GB" sz="2400" dirty="0" smtClean="0"/>
              <a:t>-The abolition of the Slave Trade and The American Civil War </a:t>
            </a:r>
            <a:r>
              <a:rPr lang="en-GB" sz="2400" b="1" i="1" u="sng" dirty="0"/>
              <a:t>(before this time but so important</a:t>
            </a:r>
            <a:r>
              <a:rPr lang="en-GB" sz="2400" b="1" i="1" u="sng" dirty="0" smtClean="0"/>
              <a:t>!)- </a:t>
            </a:r>
            <a:r>
              <a:rPr lang="en-GB" sz="2400" dirty="0" smtClean="0"/>
              <a:t>Watch LINCOLN if you want a different media.</a:t>
            </a:r>
          </a:p>
          <a:p>
            <a:pPr marL="0" indent="0">
              <a:buNone/>
            </a:pPr>
            <a:endParaRPr lang="en-GB" sz="1800" u="sng" dirty="0"/>
          </a:p>
          <a:p>
            <a:pPr marL="0" indent="0">
              <a:buNone/>
            </a:pPr>
            <a:r>
              <a:rPr lang="en-GB" sz="2400" dirty="0" smtClean="0"/>
              <a:t>-The </a:t>
            </a:r>
            <a:r>
              <a:rPr lang="en-GB" sz="2400" dirty="0"/>
              <a:t>‘Jazz Age’ </a:t>
            </a:r>
          </a:p>
          <a:p>
            <a:pPr marL="0" indent="0">
              <a:buNone/>
            </a:pPr>
            <a:endParaRPr lang="en-GB" sz="2400" dirty="0"/>
          </a:p>
          <a:p>
            <a:pPr marL="0" indent="0">
              <a:buNone/>
            </a:pPr>
            <a:r>
              <a:rPr lang="en-GB" sz="2400" dirty="0" smtClean="0"/>
              <a:t>-Prohibition</a:t>
            </a:r>
            <a:endParaRPr lang="en-GB" sz="2400" dirty="0"/>
          </a:p>
          <a:p>
            <a:pPr marL="0" indent="0">
              <a:buNone/>
            </a:pPr>
            <a:endParaRPr lang="en-GB" sz="2400" dirty="0"/>
          </a:p>
          <a:p>
            <a:pPr marL="0" indent="0">
              <a:buNone/>
            </a:pPr>
            <a:r>
              <a:rPr lang="en-GB" sz="2400" dirty="0" smtClean="0"/>
              <a:t>-Women </a:t>
            </a:r>
            <a:r>
              <a:rPr lang="en-GB" sz="2400" dirty="0"/>
              <a:t>in the 1920s</a:t>
            </a:r>
          </a:p>
          <a:p>
            <a:pPr marL="0" indent="0">
              <a:buNone/>
            </a:pPr>
            <a:endParaRPr lang="en-GB" sz="2400" dirty="0"/>
          </a:p>
          <a:p>
            <a:pPr marL="0" indent="0">
              <a:buNone/>
            </a:pPr>
            <a:r>
              <a:rPr lang="en-GB" sz="2400" dirty="0" smtClean="0"/>
              <a:t>-Automobiles</a:t>
            </a:r>
            <a:endParaRPr lang="en-GB" sz="2400" dirty="0"/>
          </a:p>
          <a:p>
            <a:pPr marL="0" indent="0">
              <a:buNone/>
            </a:pPr>
            <a:endParaRPr lang="en-GB" sz="2400" dirty="0"/>
          </a:p>
          <a:p>
            <a:pPr marL="0" indent="0">
              <a:buNone/>
            </a:pPr>
            <a:r>
              <a:rPr lang="en-GB" sz="2400" dirty="0" smtClean="0"/>
              <a:t>-The </a:t>
            </a:r>
            <a:r>
              <a:rPr lang="en-GB" sz="2400" dirty="0"/>
              <a:t>American Dream</a:t>
            </a:r>
          </a:p>
          <a:p>
            <a:pPr marL="0" indent="0">
              <a:buNone/>
            </a:pPr>
            <a:r>
              <a:rPr lang="en-GB" sz="2400" dirty="0" smtClean="0"/>
              <a:t> </a:t>
            </a:r>
          </a:p>
          <a:p>
            <a:pPr marL="0" indent="0">
              <a:buNone/>
            </a:pPr>
            <a:endParaRPr lang="en-GB" dirty="0"/>
          </a:p>
          <a:p>
            <a:pPr marL="0" indent="0">
              <a:buNone/>
            </a:pPr>
            <a:endParaRPr lang="en-GB" dirty="0" smtClean="0"/>
          </a:p>
          <a:p>
            <a:pPr marL="0" indent="0">
              <a:buNone/>
            </a:pPr>
            <a:endParaRPr lang="en-GB" dirty="0"/>
          </a:p>
        </p:txBody>
      </p:sp>
      <p:sp>
        <p:nvSpPr>
          <p:cNvPr id="4" name="Title 1"/>
          <p:cNvSpPr txBox="1">
            <a:spLocks/>
          </p:cNvSpPr>
          <p:nvPr/>
        </p:nvSpPr>
        <p:spPr>
          <a:xfrm>
            <a:off x="323528" y="260648"/>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mtClean="0"/>
              <a:t>American Literature 1880-1940</a:t>
            </a:r>
            <a:endParaRPr lang="en-GB" dirty="0"/>
          </a:p>
        </p:txBody>
      </p:sp>
    </p:spTree>
    <p:extLst>
      <p:ext uri="{BB962C8B-B14F-4D97-AF65-F5344CB8AC3E}">
        <p14:creationId xmlns:p14="http://schemas.microsoft.com/office/powerpoint/2010/main" val="6741307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2382</TotalTime>
  <Words>509</Words>
  <Application>Microsoft Office PowerPoint</Application>
  <PresentationFormat>On-screen Show (4:3)</PresentationFormat>
  <Paragraphs>42</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Aharoni</vt:lpstr>
      <vt:lpstr>Arial</vt:lpstr>
      <vt:lpstr>Beatnik SF</vt:lpstr>
      <vt:lpstr>Calibri</vt:lpstr>
      <vt:lpstr>Cambria</vt:lpstr>
      <vt:lpstr>Times New Roman</vt:lpstr>
      <vt:lpstr>Office Theme</vt:lpstr>
      <vt:lpstr>A Level Literature </vt:lpstr>
      <vt:lpstr>PowerPoint Presentation</vt:lpstr>
      <vt:lpstr>What to expect?</vt:lpstr>
      <vt:lpstr>PowerPoint Presentation</vt:lpstr>
      <vt:lpstr>Transition from GCSE to A-Level  Essential skills to develop:  </vt:lpstr>
      <vt:lpstr>American Literature 1880-1940</vt:lpstr>
      <vt:lpstr>PowerPoint Presentation</vt:lpstr>
    </vt:vector>
  </TitlesOfParts>
  <Company>Fulston Manor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Level Literature</dc:title>
  <dc:creator>JJeffery</dc:creator>
  <cp:lastModifiedBy>JJeffery</cp:lastModifiedBy>
  <cp:revision>17</cp:revision>
  <dcterms:created xsi:type="dcterms:W3CDTF">2015-06-21T14:57:30Z</dcterms:created>
  <dcterms:modified xsi:type="dcterms:W3CDTF">2020-04-30T09:26:37Z</dcterms:modified>
</cp:coreProperties>
</file>