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60" r:id="rId2"/>
    <p:sldId id="256" r:id="rId3"/>
    <p:sldId id="267" r:id="rId4"/>
    <p:sldId id="262" r:id="rId5"/>
    <p:sldId id="261" r:id="rId6"/>
    <p:sldId id="263" r:id="rId7"/>
    <p:sldId id="264" r:id="rId8"/>
    <p:sldId id="265" r:id="rId9"/>
    <p:sldId id="266" r:id="rId10"/>
    <p:sldId id="257" r:id="rId11"/>
    <p:sldId id="258" r:id="rId12"/>
    <p:sldId id="268" r:id="rId13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3723" autoAdjust="0"/>
  </p:normalViewPr>
  <p:slideViewPr>
    <p:cSldViewPr snapToGrid="0">
      <p:cViewPr varScale="1">
        <p:scale>
          <a:sx n="50" d="100"/>
          <a:sy n="50" d="100"/>
        </p:scale>
        <p:origin x="128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DE6D0E-5333-434E-BCA3-FD46ED30ACED}" type="doc">
      <dgm:prSet loTypeId="urn:microsoft.com/office/officeart/2005/8/layout/pyramid1" loCatId="" qsTypeId="urn:microsoft.com/office/officeart/2005/8/quickstyle/simple4" qsCatId="simple" csTypeId="urn:microsoft.com/office/officeart/2005/8/colors/colorful5" csCatId="colorful" phldr="1"/>
      <dgm:spPr/>
    </dgm:pt>
    <dgm:pt modelId="{70479F41-448A-6F4B-A453-9DDC913DB23F}">
      <dgm:prSet phldrT="[Text]"/>
      <dgm:spPr/>
      <dgm:t>
        <a:bodyPr/>
        <a:lstStyle/>
        <a:p>
          <a:r>
            <a:rPr lang="en-US" dirty="0"/>
            <a:t>Aim</a:t>
          </a:r>
        </a:p>
      </dgm:t>
    </dgm:pt>
    <dgm:pt modelId="{65686904-53AC-704C-B001-DFE41D37F532}" type="parTrans" cxnId="{8CB6042B-E27B-0647-871B-839410900F2D}">
      <dgm:prSet/>
      <dgm:spPr/>
      <dgm:t>
        <a:bodyPr/>
        <a:lstStyle/>
        <a:p>
          <a:endParaRPr lang="en-US"/>
        </a:p>
      </dgm:t>
    </dgm:pt>
    <dgm:pt modelId="{88E85C98-5C82-CA4D-887D-035DBEDDA18D}" type="sibTrans" cxnId="{8CB6042B-E27B-0647-871B-839410900F2D}">
      <dgm:prSet/>
      <dgm:spPr/>
      <dgm:t>
        <a:bodyPr/>
        <a:lstStyle/>
        <a:p>
          <a:endParaRPr lang="en-US"/>
        </a:p>
      </dgm:t>
    </dgm:pt>
    <dgm:pt modelId="{3F4BAD0F-AA93-B641-A5A4-66EF2F81949D}">
      <dgm:prSet phldrT="[Text]"/>
      <dgm:spPr/>
      <dgm:t>
        <a:bodyPr/>
        <a:lstStyle/>
        <a:p>
          <a:r>
            <a:rPr lang="en-US" b="1" dirty="0"/>
            <a:t>Mission</a:t>
          </a:r>
        </a:p>
      </dgm:t>
    </dgm:pt>
    <dgm:pt modelId="{5C83A4BB-6183-064E-9731-2EECE6AFCD49}" type="parTrans" cxnId="{9AA3D099-2581-9644-97B8-5F65FCB718BB}">
      <dgm:prSet/>
      <dgm:spPr/>
      <dgm:t>
        <a:bodyPr/>
        <a:lstStyle/>
        <a:p>
          <a:endParaRPr lang="en-US"/>
        </a:p>
      </dgm:t>
    </dgm:pt>
    <dgm:pt modelId="{43BC3007-D2E6-CE4B-BCDF-5EC0C21AD5FC}" type="sibTrans" cxnId="{9AA3D099-2581-9644-97B8-5F65FCB718BB}">
      <dgm:prSet/>
      <dgm:spPr/>
      <dgm:t>
        <a:bodyPr/>
        <a:lstStyle/>
        <a:p>
          <a:endParaRPr lang="en-US"/>
        </a:p>
      </dgm:t>
    </dgm:pt>
    <dgm:pt modelId="{9C1ACD38-0691-2D48-8955-D828D25437E7}">
      <dgm:prSet phldrT="[Text]"/>
      <dgm:spPr/>
      <dgm:t>
        <a:bodyPr/>
        <a:lstStyle/>
        <a:p>
          <a:r>
            <a:rPr lang="en-US" dirty="0"/>
            <a:t>Corporate Objectives</a:t>
          </a:r>
        </a:p>
      </dgm:t>
    </dgm:pt>
    <dgm:pt modelId="{41CBA589-877B-C543-8D65-080327FBE75D}" type="parTrans" cxnId="{1D59C9A6-07BA-8F47-A136-370CF7B71AA8}">
      <dgm:prSet/>
      <dgm:spPr/>
      <dgm:t>
        <a:bodyPr/>
        <a:lstStyle/>
        <a:p>
          <a:endParaRPr lang="en-US"/>
        </a:p>
      </dgm:t>
    </dgm:pt>
    <dgm:pt modelId="{7A1F51E2-50E4-AE43-836D-B31A3B8A8AF4}" type="sibTrans" cxnId="{1D59C9A6-07BA-8F47-A136-370CF7B71AA8}">
      <dgm:prSet/>
      <dgm:spPr/>
      <dgm:t>
        <a:bodyPr/>
        <a:lstStyle/>
        <a:p>
          <a:endParaRPr lang="en-US"/>
        </a:p>
      </dgm:t>
    </dgm:pt>
    <dgm:pt modelId="{C9BB440B-E2B1-A345-BA45-7F4AE62E611A}">
      <dgm:prSet phldrT="[Text]"/>
      <dgm:spPr/>
      <dgm:t>
        <a:bodyPr/>
        <a:lstStyle/>
        <a:p>
          <a:r>
            <a:rPr lang="en-US" dirty="0"/>
            <a:t>Functional Objectives</a:t>
          </a:r>
        </a:p>
      </dgm:t>
    </dgm:pt>
    <dgm:pt modelId="{BBCF189C-0ECD-9049-AEDB-8D0BFE51F937}" type="parTrans" cxnId="{5A5BB716-D0B5-0349-AB7E-60D2F001FD4A}">
      <dgm:prSet/>
      <dgm:spPr/>
      <dgm:t>
        <a:bodyPr/>
        <a:lstStyle/>
        <a:p>
          <a:endParaRPr lang="en-US"/>
        </a:p>
      </dgm:t>
    </dgm:pt>
    <dgm:pt modelId="{26CB95FB-4FEC-364F-9323-782DFD9D3678}" type="sibTrans" cxnId="{5A5BB716-D0B5-0349-AB7E-60D2F001FD4A}">
      <dgm:prSet/>
      <dgm:spPr/>
      <dgm:t>
        <a:bodyPr/>
        <a:lstStyle/>
        <a:p>
          <a:endParaRPr lang="en-US"/>
        </a:p>
      </dgm:t>
    </dgm:pt>
    <dgm:pt modelId="{BCFE29B3-31F8-B545-B30A-C87BB6628B53}">
      <dgm:prSet phldrT="[Text]"/>
      <dgm:spPr/>
      <dgm:t>
        <a:bodyPr/>
        <a:lstStyle/>
        <a:p>
          <a:r>
            <a:rPr lang="en-US" dirty="0"/>
            <a:t>Business Unit / Individual Targets</a:t>
          </a:r>
        </a:p>
      </dgm:t>
    </dgm:pt>
    <dgm:pt modelId="{0DDFB9F9-7B1D-3B4E-BD26-C5C7C5A7CD8A}" type="parTrans" cxnId="{66A74712-718A-F249-8626-F1EC8B8A5697}">
      <dgm:prSet/>
      <dgm:spPr/>
      <dgm:t>
        <a:bodyPr/>
        <a:lstStyle/>
        <a:p>
          <a:endParaRPr lang="en-US"/>
        </a:p>
      </dgm:t>
    </dgm:pt>
    <dgm:pt modelId="{3C92A6C9-BBDD-AD4A-AE29-9015A9A0FA27}" type="sibTrans" cxnId="{66A74712-718A-F249-8626-F1EC8B8A5697}">
      <dgm:prSet/>
      <dgm:spPr/>
      <dgm:t>
        <a:bodyPr/>
        <a:lstStyle/>
        <a:p>
          <a:endParaRPr lang="en-US"/>
        </a:p>
      </dgm:t>
    </dgm:pt>
    <dgm:pt modelId="{33B19A46-03C7-7E4B-A61A-B6A705523EE3}" type="pres">
      <dgm:prSet presAssocID="{5CDE6D0E-5333-434E-BCA3-FD46ED30ACED}" presName="Name0" presStyleCnt="0">
        <dgm:presLayoutVars>
          <dgm:dir/>
          <dgm:animLvl val="lvl"/>
          <dgm:resizeHandles val="exact"/>
        </dgm:presLayoutVars>
      </dgm:prSet>
      <dgm:spPr/>
    </dgm:pt>
    <dgm:pt modelId="{10F61C35-160A-1B44-920C-B66E2D154402}" type="pres">
      <dgm:prSet presAssocID="{70479F41-448A-6F4B-A453-9DDC913DB23F}" presName="Name8" presStyleCnt="0"/>
      <dgm:spPr/>
    </dgm:pt>
    <dgm:pt modelId="{D6DD674D-AE1B-384F-AC52-42AD7E0509AD}" type="pres">
      <dgm:prSet presAssocID="{70479F41-448A-6F4B-A453-9DDC913DB23F}" presName="level" presStyleLbl="node1" presStyleIdx="0" presStyleCnt="5">
        <dgm:presLayoutVars>
          <dgm:chMax val="1"/>
          <dgm:bulletEnabled val="1"/>
        </dgm:presLayoutVars>
      </dgm:prSet>
      <dgm:spPr/>
    </dgm:pt>
    <dgm:pt modelId="{81A85F5D-D111-3B4D-BE1E-A64AACF81983}" type="pres">
      <dgm:prSet presAssocID="{70479F41-448A-6F4B-A453-9DDC913DB23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3383881-3844-764E-9B52-D165D21209CC}" type="pres">
      <dgm:prSet presAssocID="{3F4BAD0F-AA93-B641-A5A4-66EF2F81949D}" presName="Name8" presStyleCnt="0"/>
      <dgm:spPr/>
    </dgm:pt>
    <dgm:pt modelId="{91E7F5B2-D55B-0B41-95DF-A2ED40C30795}" type="pres">
      <dgm:prSet presAssocID="{3F4BAD0F-AA93-B641-A5A4-66EF2F81949D}" presName="level" presStyleLbl="node1" presStyleIdx="1" presStyleCnt="5">
        <dgm:presLayoutVars>
          <dgm:chMax val="1"/>
          <dgm:bulletEnabled val="1"/>
        </dgm:presLayoutVars>
      </dgm:prSet>
      <dgm:spPr/>
    </dgm:pt>
    <dgm:pt modelId="{23F05A2A-D058-4140-BB5D-3ACA2A504610}" type="pres">
      <dgm:prSet presAssocID="{3F4BAD0F-AA93-B641-A5A4-66EF2F81949D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2D27D29-8EE7-ED40-9D79-8D9CF3BAD460}" type="pres">
      <dgm:prSet presAssocID="{9C1ACD38-0691-2D48-8955-D828D25437E7}" presName="Name8" presStyleCnt="0"/>
      <dgm:spPr/>
    </dgm:pt>
    <dgm:pt modelId="{BE870B3B-47A8-364F-949F-A5C93FDB77F1}" type="pres">
      <dgm:prSet presAssocID="{9C1ACD38-0691-2D48-8955-D828D25437E7}" presName="level" presStyleLbl="node1" presStyleIdx="2" presStyleCnt="5">
        <dgm:presLayoutVars>
          <dgm:chMax val="1"/>
          <dgm:bulletEnabled val="1"/>
        </dgm:presLayoutVars>
      </dgm:prSet>
      <dgm:spPr/>
    </dgm:pt>
    <dgm:pt modelId="{89CCC56A-E36C-7F4C-82CE-8CD95B4B65C2}" type="pres">
      <dgm:prSet presAssocID="{9C1ACD38-0691-2D48-8955-D828D25437E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987CEF53-915C-0345-83AB-5C4667FDB912}" type="pres">
      <dgm:prSet presAssocID="{C9BB440B-E2B1-A345-BA45-7F4AE62E611A}" presName="Name8" presStyleCnt="0"/>
      <dgm:spPr/>
    </dgm:pt>
    <dgm:pt modelId="{EF88A38A-C3BA-C240-97CE-A3670787807A}" type="pres">
      <dgm:prSet presAssocID="{C9BB440B-E2B1-A345-BA45-7F4AE62E611A}" presName="level" presStyleLbl="node1" presStyleIdx="3" presStyleCnt="5">
        <dgm:presLayoutVars>
          <dgm:chMax val="1"/>
          <dgm:bulletEnabled val="1"/>
        </dgm:presLayoutVars>
      </dgm:prSet>
      <dgm:spPr/>
    </dgm:pt>
    <dgm:pt modelId="{FEAE0779-77B1-7449-8384-F02D3B862F47}" type="pres">
      <dgm:prSet presAssocID="{C9BB440B-E2B1-A345-BA45-7F4AE62E611A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60EA1FE8-BD1D-AB45-BFFF-6FFAB32CE2DC}" type="pres">
      <dgm:prSet presAssocID="{BCFE29B3-31F8-B545-B30A-C87BB6628B53}" presName="Name8" presStyleCnt="0"/>
      <dgm:spPr/>
    </dgm:pt>
    <dgm:pt modelId="{2037AF3E-6AD4-E249-B0A4-CCA9F5A36E63}" type="pres">
      <dgm:prSet presAssocID="{BCFE29B3-31F8-B545-B30A-C87BB6628B53}" presName="level" presStyleLbl="node1" presStyleIdx="4" presStyleCnt="5">
        <dgm:presLayoutVars>
          <dgm:chMax val="1"/>
          <dgm:bulletEnabled val="1"/>
        </dgm:presLayoutVars>
      </dgm:prSet>
      <dgm:spPr/>
    </dgm:pt>
    <dgm:pt modelId="{7FEC2968-EE74-224B-898C-5A33A3AD726F}" type="pres">
      <dgm:prSet presAssocID="{BCFE29B3-31F8-B545-B30A-C87BB6628B53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66A74712-718A-F249-8626-F1EC8B8A5697}" srcId="{5CDE6D0E-5333-434E-BCA3-FD46ED30ACED}" destId="{BCFE29B3-31F8-B545-B30A-C87BB6628B53}" srcOrd="4" destOrd="0" parTransId="{0DDFB9F9-7B1D-3B4E-BD26-C5C7C5A7CD8A}" sibTransId="{3C92A6C9-BBDD-AD4A-AE29-9015A9A0FA27}"/>
    <dgm:cxn modelId="{5A5BB716-D0B5-0349-AB7E-60D2F001FD4A}" srcId="{5CDE6D0E-5333-434E-BCA3-FD46ED30ACED}" destId="{C9BB440B-E2B1-A345-BA45-7F4AE62E611A}" srcOrd="3" destOrd="0" parTransId="{BBCF189C-0ECD-9049-AEDB-8D0BFE51F937}" sibTransId="{26CB95FB-4FEC-364F-9323-782DFD9D3678}"/>
    <dgm:cxn modelId="{8CB6042B-E27B-0647-871B-839410900F2D}" srcId="{5CDE6D0E-5333-434E-BCA3-FD46ED30ACED}" destId="{70479F41-448A-6F4B-A453-9DDC913DB23F}" srcOrd="0" destOrd="0" parTransId="{65686904-53AC-704C-B001-DFE41D37F532}" sibTransId="{88E85C98-5C82-CA4D-887D-035DBEDDA18D}"/>
    <dgm:cxn modelId="{922FAB2E-A5B3-5D45-A58D-75A8772FB465}" type="presOf" srcId="{BCFE29B3-31F8-B545-B30A-C87BB6628B53}" destId="{7FEC2968-EE74-224B-898C-5A33A3AD726F}" srcOrd="1" destOrd="0" presId="urn:microsoft.com/office/officeart/2005/8/layout/pyramid1"/>
    <dgm:cxn modelId="{FA2EBF3F-A68C-F844-9CAD-EE3066B4548F}" type="presOf" srcId="{9C1ACD38-0691-2D48-8955-D828D25437E7}" destId="{BE870B3B-47A8-364F-949F-A5C93FDB77F1}" srcOrd="0" destOrd="0" presId="urn:microsoft.com/office/officeart/2005/8/layout/pyramid1"/>
    <dgm:cxn modelId="{4C030A6C-9A7B-EC4E-90EF-8974DEF57419}" type="presOf" srcId="{70479F41-448A-6F4B-A453-9DDC913DB23F}" destId="{D6DD674D-AE1B-384F-AC52-42AD7E0509AD}" srcOrd="0" destOrd="0" presId="urn:microsoft.com/office/officeart/2005/8/layout/pyramid1"/>
    <dgm:cxn modelId="{CA85A27D-FCDB-6F46-8F77-66AE1A88CCF4}" type="presOf" srcId="{BCFE29B3-31F8-B545-B30A-C87BB6628B53}" destId="{2037AF3E-6AD4-E249-B0A4-CCA9F5A36E63}" srcOrd="0" destOrd="0" presId="urn:microsoft.com/office/officeart/2005/8/layout/pyramid1"/>
    <dgm:cxn modelId="{6FF3237F-5E30-B044-94C0-CC00728179A2}" type="presOf" srcId="{70479F41-448A-6F4B-A453-9DDC913DB23F}" destId="{81A85F5D-D111-3B4D-BE1E-A64AACF81983}" srcOrd="1" destOrd="0" presId="urn:microsoft.com/office/officeart/2005/8/layout/pyramid1"/>
    <dgm:cxn modelId="{7FE0CB88-38DC-5647-8A22-F7FAF7CAF1DE}" type="presOf" srcId="{3F4BAD0F-AA93-B641-A5A4-66EF2F81949D}" destId="{23F05A2A-D058-4140-BB5D-3ACA2A504610}" srcOrd="1" destOrd="0" presId="urn:microsoft.com/office/officeart/2005/8/layout/pyramid1"/>
    <dgm:cxn modelId="{9BF70B8C-2186-F747-B233-E5F2C0AE2ED1}" type="presOf" srcId="{3F4BAD0F-AA93-B641-A5A4-66EF2F81949D}" destId="{91E7F5B2-D55B-0B41-95DF-A2ED40C30795}" srcOrd="0" destOrd="0" presId="urn:microsoft.com/office/officeart/2005/8/layout/pyramid1"/>
    <dgm:cxn modelId="{9AA3D099-2581-9644-97B8-5F65FCB718BB}" srcId="{5CDE6D0E-5333-434E-BCA3-FD46ED30ACED}" destId="{3F4BAD0F-AA93-B641-A5A4-66EF2F81949D}" srcOrd="1" destOrd="0" parTransId="{5C83A4BB-6183-064E-9731-2EECE6AFCD49}" sibTransId="{43BC3007-D2E6-CE4B-BCDF-5EC0C21AD5FC}"/>
    <dgm:cxn modelId="{1D59C9A6-07BA-8F47-A136-370CF7B71AA8}" srcId="{5CDE6D0E-5333-434E-BCA3-FD46ED30ACED}" destId="{9C1ACD38-0691-2D48-8955-D828D25437E7}" srcOrd="2" destOrd="0" parTransId="{41CBA589-877B-C543-8D65-080327FBE75D}" sibTransId="{7A1F51E2-50E4-AE43-836D-B31A3B8A8AF4}"/>
    <dgm:cxn modelId="{9E4FFFAD-C307-C944-9125-7293F19B3E02}" type="presOf" srcId="{5CDE6D0E-5333-434E-BCA3-FD46ED30ACED}" destId="{33B19A46-03C7-7E4B-A61A-B6A705523EE3}" srcOrd="0" destOrd="0" presId="urn:microsoft.com/office/officeart/2005/8/layout/pyramid1"/>
    <dgm:cxn modelId="{3ECA9AB4-D8CE-BB42-AF56-B70811E7EEA4}" type="presOf" srcId="{C9BB440B-E2B1-A345-BA45-7F4AE62E611A}" destId="{FEAE0779-77B1-7449-8384-F02D3B862F47}" srcOrd="1" destOrd="0" presId="urn:microsoft.com/office/officeart/2005/8/layout/pyramid1"/>
    <dgm:cxn modelId="{874906BC-D432-AC48-BB05-847C88FFF09D}" type="presOf" srcId="{9C1ACD38-0691-2D48-8955-D828D25437E7}" destId="{89CCC56A-E36C-7F4C-82CE-8CD95B4B65C2}" srcOrd="1" destOrd="0" presId="urn:microsoft.com/office/officeart/2005/8/layout/pyramid1"/>
    <dgm:cxn modelId="{880CA3C0-1BF9-8748-8379-0274208F3617}" type="presOf" srcId="{C9BB440B-E2B1-A345-BA45-7F4AE62E611A}" destId="{EF88A38A-C3BA-C240-97CE-A3670787807A}" srcOrd="0" destOrd="0" presId="urn:microsoft.com/office/officeart/2005/8/layout/pyramid1"/>
    <dgm:cxn modelId="{814453C0-2C60-B54F-A9B2-2306F5A0EC38}" type="presParOf" srcId="{33B19A46-03C7-7E4B-A61A-B6A705523EE3}" destId="{10F61C35-160A-1B44-920C-B66E2D154402}" srcOrd="0" destOrd="0" presId="urn:microsoft.com/office/officeart/2005/8/layout/pyramid1"/>
    <dgm:cxn modelId="{2B053B93-09F4-574F-BD20-B98DBDBCAB97}" type="presParOf" srcId="{10F61C35-160A-1B44-920C-B66E2D154402}" destId="{D6DD674D-AE1B-384F-AC52-42AD7E0509AD}" srcOrd="0" destOrd="0" presId="urn:microsoft.com/office/officeart/2005/8/layout/pyramid1"/>
    <dgm:cxn modelId="{876A1459-B3CB-C149-867D-961CA2BBC247}" type="presParOf" srcId="{10F61C35-160A-1B44-920C-B66E2D154402}" destId="{81A85F5D-D111-3B4D-BE1E-A64AACF81983}" srcOrd="1" destOrd="0" presId="urn:microsoft.com/office/officeart/2005/8/layout/pyramid1"/>
    <dgm:cxn modelId="{38427073-3EA3-EF47-918D-22DF8734BB55}" type="presParOf" srcId="{33B19A46-03C7-7E4B-A61A-B6A705523EE3}" destId="{03383881-3844-764E-9B52-D165D21209CC}" srcOrd="1" destOrd="0" presId="urn:microsoft.com/office/officeart/2005/8/layout/pyramid1"/>
    <dgm:cxn modelId="{D0AE9F36-7B9F-EC40-90EA-C721DD58A8F3}" type="presParOf" srcId="{03383881-3844-764E-9B52-D165D21209CC}" destId="{91E7F5B2-D55B-0B41-95DF-A2ED40C30795}" srcOrd="0" destOrd="0" presId="urn:microsoft.com/office/officeart/2005/8/layout/pyramid1"/>
    <dgm:cxn modelId="{C44B96CC-9ACC-7B46-B2C4-8E0B34CFB200}" type="presParOf" srcId="{03383881-3844-764E-9B52-D165D21209CC}" destId="{23F05A2A-D058-4140-BB5D-3ACA2A504610}" srcOrd="1" destOrd="0" presId="urn:microsoft.com/office/officeart/2005/8/layout/pyramid1"/>
    <dgm:cxn modelId="{CCC9BAFE-5D39-6349-B706-DC4BBC472D0C}" type="presParOf" srcId="{33B19A46-03C7-7E4B-A61A-B6A705523EE3}" destId="{82D27D29-8EE7-ED40-9D79-8D9CF3BAD460}" srcOrd="2" destOrd="0" presId="urn:microsoft.com/office/officeart/2005/8/layout/pyramid1"/>
    <dgm:cxn modelId="{C6509ADC-38B1-5649-B8FF-65107D2C4CE8}" type="presParOf" srcId="{82D27D29-8EE7-ED40-9D79-8D9CF3BAD460}" destId="{BE870B3B-47A8-364F-949F-A5C93FDB77F1}" srcOrd="0" destOrd="0" presId="urn:microsoft.com/office/officeart/2005/8/layout/pyramid1"/>
    <dgm:cxn modelId="{C34E6FC4-AB1F-A844-832F-2E98B4F8D525}" type="presParOf" srcId="{82D27D29-8EE7-ED40-9D79-8D9CF3BAD460}" destId="{89CCC56A-E36C-7F4C-82CE-8CD95B4B65C2}" srcOrd="1" destOrd="0" presId="urn:microsoft.com/office/officeart/2005/8/layout/pyramid1"/>
    <dgm:cxn modelId="{9E7F3F6B-08DB-B643-AD67-74CE8BB73203}" type="presParOf" srcId="{33B19A46-03C7-7E4B-A61A-B6A705523EE3}" destId="{987CEF53-915C-0345-83AB-5C4667FDB912}" srcOrd="3" destOrd="0" presId="urn:microsoft.com/office/officeart/2005/8/layout/pyramid1"/>
    <dgm:cxn modelId="{74A28B90-086B-404C-AE13-C32A2BB205BD}" type="presParOf" srcId="{987CEF53-915C-0345-83AB-5C4667FDB912}" destId="{EF88A38A-C3BA-C240-97CE-A3670787807A}" srcOrd="0" destOrd="0" presId="urn:microsoft.com/office/officeart/2005/8/layout/pyramid1"/>
    <dgm:cxn modelId="{C89850F1-50E0-0B4F-8822-E26E9843B23C}" type="presParOf" srcId="{987CEF53-915C-0345-83AB-5C4667FDB912}" destId="{FEAE0779-77B1-7449-8384-F02D3B862F47}" srcOrd="1" destOrd="0" presId="urn:microsoft.com/office/officeart/2005/8/layout/pyramid1"/>
    <dgm:cxn modelId="{35B19E7A-600F-2640-A1BE-89E190E263F2}" type="presParOf" srcId="{33B19A46-03C7-7E4B-A61A-B6A705523EE3}" destId="{60EA1FE8-BD1D-AB45-BFFF-6FFAB32CE2DC}" srcOrd="4" destOrd="0" presId="urn:microsoft.com/office/officeart/2005/8/layout/pyramid1"/>
    <dgm:cxn modelId="{A1E2ED37-E6B0-2D48-A17B-32C0356C08B6}" type="presParOf" srcId="{60EA1FE8-BD1D-AB45-BFFF-6FFAB32CE2DC}" destId="{2037AF3E-6AD4-E249-B0A4-CCA9F5A36E63}" srcOrd="0" destOrd="0" presId="urn:microsoft.com/office/officeart/2005/8/layout/pyramid1"/>
    <dgm:cxn modelId="{E8EC3D98-20F1-FF4D-9F5D-586AA1191A47}" type="presParOf" srcId="{60EA1FE8-BD1D-AB45-BFFF-6FFAB32CE2DC}" destId="{7FEC2968-EE74-224B-898C-5A33A3AD726F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8B4111-875C-3B47-B6F4-A678BA106665}" type="doc">
      <dgm:prSet loTypeId="urn:microsoft.com/office/officeart/2008/layout/VerticalCurvedLis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3AE83F-7F51-1640-9A0E-2344B53C378C}">
      <dgm:prSet custT="1"/>
      <dgm:spPr/>
      <dgm:t>
        <a:bodyPr/>
        <a:lstStyle/>
        <a:p>
          <a:r>
            <a:rPr lang="en-GB" sz="2200" b="1" dirty="0">
              <a:solidFill>
                <a:schemeClr val="bg1"/>
              </a:solidFill>
              <a:ea typeface="+mn-ea"/>
            </a:rPr>
            <a:t>A</a:t>
          </a:r>
          <a:r>
            <a:rPr lang="en-GB" sz="2200" b="1" baseline="0" dirty="0">
              <a:solidFill>
                <a:schemeClr val="bg1"/>
              </a:solidFill>
              <a:ea typeface="+mn-ea"/>
            </a:rPr>
            <a:t> clear sense of business purpose</a:t>
          </a:r>
          <a:endParaRPr lang="en-GB" sz="2200" b="1" dirty="0">
            <a:solidFill>
              <a:schemeClr val="bg1"/>
            </a:solidFill>
            <a:ea typeface="+mn-ea"/>
          </a:endParaRPr>
        </a:p>
      </dgm:t>
    </dgm:pt>
    <dgm:pt modelId="{44E65AE4-FF11-E34F-8E71-72699BAF7CC9}" type="sibTrans" cxnId="{89EC25A8-79AE-B04B-A61B-E47E973BC4CB}">
      <dgm:prSet/>
      <dgm:spPr/>
      <dgm:t>
        <a:bodyPr/>
        <a:lstStyle/>
        <a:p>
          <a:endParaRPr lang="en-US" sz="2200" b="1"/>
        </a:p>
      </dgm:t>
    </dgm:pt>
    <dgm:pt modelId="{4FEE0AAA-27C6-4A40-9C97-78DE078255C2}" type="parTrans" cxnId="{89EC25A8-79AE-B04B-A61B-E47E973BC4CB}">
      <dgm:prSet/>
      <dgm:spPr/>
      <dgm:t>
        <a:bodyPr/>
        <a:lstStyle/>
        <a:p>
          <a:endParaRPr lang="en-US" sz="2200" b="1"/>
        </a:p>
      </dgm:t>
    </dgm:pt>
    <dgm:pt modelId="{4A904808-F0E5-4147-B149-749FD1379F9A}">
      <dgm:prSet custT="1"/>
      <dgm:spPr/>
      <dgm:t>
        <a:bodyPr/>
        <a:lstStyle/>
        <a:p>
          <a:r>
            <a:rPr lang="en-GB" sz="2200" b="1" dirty="0">
              <a:solidFill>
                <a:schemeClr val="bg1"/>
              </a:solidFill>
              <a:ea typeface="+mn-ea"/>
            </a:rPr>
            <a:t>Excites, inspires, motivates &amp; guides</a:t>
          </a:r>
        </a:p>
      </dgm:t>
    </dgm:pt>
    <dgm:pt modelId="{E2BF377A-A9E3-274B-8129-AC0EB6224652}" type="sibTrans" cxnId="{CE6D52EA-272B-CE4C-BC5D-C7254B8651E6}">
      <dgm:prSet/>
      <dgm:spPr/>
      <dgm:t>
        <a:bodyPr/>
        <a:lstStyle/>
        <a:p>
          <a:endParaRPr lang="en-US" sz="2200" b="1"/>
        </a:p>
      </dgm:t>
    </dgm:pt>
    <dgm:pt modelId="{4F71E62B-5305-3342-9286-DCC5142E9928}" type="parTrans" cxnId="{CE6D52EA-272B-CE4C-BC5D-C7254B8651E6}">
      <dgm:prSet/>
      <dgm:spPr/>
      <dgm:t>
        <a:bodyPr/>
        <a:lstStyle/>
        <a:p>
          <a:endParaRPr lang="en-US" sz="2200" b="1"/>
        </a:p>
      </dgm:t>
    </dgm:pt>
    <dgm:pt modelId="{BB590FD3-3B56-674E-8F03-1B2241F782E1}">
      <dgm:prSet phldrT="[Text]" custT="1"/>
      <dgm:spPr/>
      <dgm:t>
        <a:bodyPr/>
        <a:lstStyle/>
        <a:p>
          <a:r>
            <a:rPr lang="en-GB" sz="2200" b="1" dirty="0">
              <a:solidFill>
                <a:schemeClr val="bg1"/>
              </a:solidFill>
              <a:ea typeface="+mn-ea"/>
            </a:rPr>
            <a:t>Easy to understand and remember</a:t>
          </a:r>
          <a:endParaRPr lang="en-US" sz="2200" b="1" dirty="0">
            <a:solidFill>
              <a:schemeClr val="bg1"/>
            </a:solidFill>
          </a:endParaRPr>
        </a:p>
      </dgm:t>
    </dgm:pt>
    <dgm:pt modelId="{7B7573DF-AB6E-7F4B-9E4D-2F8FFEB64CD4}" type="sibTrans" cxnId="{F7128A0C-17DB-3644-9E64-781AC7C3FE46}">
      <dgm:prSet/>
      <dgm:spPr/>
      <dgm:t>
        <a:bodyPr/>
        <a:lstStyle/>
        <a:p>
          <a:endParaRPr lang="en-US" sz="2200" b="1"/>
        </a:p>
      </dgm:t>
    </dgm:pt>
    <dgm:pt modelId="{C9234068-47D6-9C4B-A5EC-435265A4E78A}" type="parTrans" cxnId="{F7128A0C-17DB-3644-9E64-781AC7C3FE46}">
      <dgm:prSet/>
      <dgm:spPr/>
      <dgm:t>
        <a:bodyPr/>
        <a:lstStyle/>
        <a:p>
          <a:endParaRPr lang="en-US" sz="2200" b="1"/>
        </a:p>
      </dgm:t>
    </dgm:pt>
    <dgm:pt modelId="{780DFFCB-117F-DB47-89E4-1C6FA16CBB5B}">
      <dgm:prSet custT="1"/>
      <dgm:spPr/>
      <dgm:t>
        <a:bodyPr/>
        <a:lstStyle/>
        <a:p>
          <a:r>
            <a:rPr lang="en-GB" sz="2200" b="1" dirty="0">
              <a:solidFill>
                <a:schemeClr val="bg1"/>
              </a:solidFill>
              <a:ea typeface="+mn-ea"/>
            </a:rPr>
            <a:t>Differentiates business from competitors</a:t>
          </a:r>
        </a:p>
      </dgm:t>
    </dgm:pt>
    <dgm:pt modelId="{2BC28EDD-FB38-1848-B855-1D5D5A1BA956}" type="sibTrans" cxnId="{4566FE2D-ABA7-DD44-92E5-0958E5891B7A}">
      <dgm:prSet/>
      <dgm:spPr/>
      <dgm:t>
        <a:bodyPr/>
        <a:lstStyle/>
        <a:p>
          <a:endParaRPr lang="en-US" sz="2200" b="1"/>
        </a:p>
      </dgm:t>
    </dgm:pt>
    <dgm:pt modelId="{6366901B-D226-E340-84F1-88076EB09A9B}" type="parTrans" cxnId="{4566FE2D-ABA7-DD44-92E5-0958E5891B7A}">
      <dgm:prSet/>
      <dgm:spPr/>
      <dgm:t>
        <a:bodyPr/>
        <a:lstStyle/>
        <a:p>
          <a:endParaRPr lang="en-US" sz="2200" b="1"/>
        </a:p>
      </dgm:t>
    </dgm:pt>
    <dgm:pt modelId="{33AE3E53-BE02-2746-B2D1-5FB2632DC3A7}">
      <dgm:prSet custT="1"/>
      <dgm:spPr/>
      <dgm:t>
        <a:bodyPr/>
        <a:lstStyle/>
        <a:p>
          <a:r>
            <a:rPr lang="en-GB" sz="2200" b="1" dirty="0">
              <a:solidFill>
                <a:schemeClr val="bg1"/>
              </a:solidFill>
              <a:ea typeface="+mn-ea"/>
            </a:rPr>
            <a:t>For all stakeholders - not just shareholders and managers</a:t>
          </a:r>
        </a:p>
      </dgm:t>
    </dgm:pt>
    <dgm:pt modelId="{05E2E1EB-D4B0-CE47-93CC-9758A842A6F9}" type="sibTrans" cxnId="{79FA0FA5-47D8-8E4F-B0F4-3089ECA54569}">
      <dgm:prSet/>
      <dgm:spPr/>
      <dgm:t>
        <a:bodyPr/>
        <a:lstStyle/>
        <a:p>
          <a:endParaRPr lang="en-US" sz="2200" b="1"/>
        </a:p>
      </dgm:t>
    </dgm:pt>
    <dgm:pt modelId="{B371EDDE-DEAF-8744-B1FE-102D4016DF52}" type="parTrans" cxnId="{79FA0FA5-47D8-8E4F-B0F4-3089ECA54569}">
      <dgm:prSet/>
      <dgm:spPr/>
      <dgm:t>
        <a:bodyPr/>
        <a:lstStyle/>
        <a:p>
          <a:endParaRPr lang="en-US" sz="2200" b="1"/>
        </a:p>
      </dgm:t>
    </dgm:pt>
    <dgm:pt modelId="{AFFCA960-153A-D14E-BD95-BA01F75BB030}" type="pres">
      <dgm:prSet presAssocID="{198B4111-875C-3B47-B6F4-A678BA106665}" presName="Name0" presStyleCnt="0">
        <dgm:presLayoutVars>
          <dgm:chMax val="7"/>
          <dgm:chPref val="7"/>
          <dgm:dir/>
        </dgm:presLayoutVars>
      </dgm:prSet>
      <dgm:spPr/>
    </dgm:pt>
    <dgm:pt modelId="{9ECD971E-E0CD-9340-8E9F-EE67ACF64978}" type="pres">
      <dgm:prSet presAssocID="{198B4111-875C-3B47-B6F4-A678BA106665}" presName="Name1" presStyleCnt="0"/>
      <dgm:spPr/>
    </dgm:pt>
    <dgm:pt modelId="{6C7968CF-5F8E-684A-AE0A-917E1B60A624}" type="pres">
      <dgm:prSet presAssocID="{198B4111-875C-3B47-B6F4-A678BA106665}" presName="cycle" presStyleCnt="0"/>
      <dgm:spPr/>
    </dgm:pt>
    <dgm:pt modelId="{53D5F393-DA07-974A-B7F8-54AC25BC1D4A}" type="pres">
      <dgm:prSet presAssocID="{198B4111-875C-3B47-B6F4-A678BA106665}" presName="srcNode" presStyleLbl="node1" presStyleIdx="0" presStyleCnt="5"/>
      <dgm:spPr/>
    </dgm:pt>
    <dgm:pt modelId="{8C899935-7476-1D47-8F15-8E27C56995D4}" type="pres">
      <dgm:prSet presAssocID="{198B4111-875C-3B47-B6F4-A678BA106665}" presName="conn" presStyleLbl="parChTrans1D2" presStyleIdx="0" presStyleCnt="1"/>
      <dgm:spPr/>
    </dgm:pt>
    <dgm:pt modelId="{3A6BC8F1-D9C2-0241-B3BB-05520D11A55E}" type="pres">
      <dgm:prSet presAssocID="{198B4111-875C-3B47-B6F4-A678BA106665}" presName="extraNode" presStyleLbl="node1" presStyleIdx="0" presStyleCnt="5"/>
      <dgm:spPr/>
    </dgm:pt>
    <dgm:pt modelId="{FF161E24-4DBC-B34E-BA10-6C4FE9A0102F}" type="pres">
      <dgm:prSet presAssocID="{198B4111-875C-3B47-B6F4-A678BA106665}" presName="dstNode" presStyleLbl="node1" presStyleIdx="0" presStyleCnt="5"/>
      <dgm:spPr/>
    </dgm:pt>
    <dgm:pt modelId="{D07BF7A7-089F-614C-A1E2-CD1169FFC7D3}" type="pres">
      <dgm:prSet presAssocID="{193AE83F-7F51-1640-9A0E-2344B53C378C}" presName="text_1" presStyleLbl="node1" presStyleIdx="0" presStyleCnt="5">
        <dgm:presLayoutVars>
          <dgm:bulletEnabled val="1"/>
        </dgm:presLayoutVars>
      </dgm:prSet>
      <dgm:spPr/>
    </dgm:pt>
    <dgm:pt modelId="{11C2126B-AB98-1044-8524-D62C356600A0}" type="pres">
      <dgm:prSet presAssocID="{193AE83F-7F51-1640-9A0E-2344B53C378C}" presName="accent_1" presStyleCnt="0"/>
      <dgm:spPr/>
    </dgm:pt>
    <dgm:pt modelId="{410A7F5A-9C08-E04C-86E3-364EBC8FC097}" type="pres">
      <dgm:prSet presAssocID="{193AE83F-7F51-1640-9A0E-2344B53C378C}" presName="accentRepeatNode" presStyleLbl="solidFgAcc1" presStyleIdx="0" presStyleCnt="5"/>
      <dgm:spPr/>
    </dgm:pt>
    <dgm:pt modelId="{6E4E9B0A-B598-0E4F-AB77-17E5C9F72723}" type="pres">
      <dgm:prSet presAssocID="{4A904808-F0E5-4147-B149-749FD1379F9A}" presName="text_2" presStyleLbl="node1" presStyleIdx="1" presStyleCnt="5">
        <dgm:presLayoutVars>
          <dgm:bulletEnabled val="1"/>
        </dgm:presLayoutVars>
      </dgm:prSet>
      <dgm:spPr/>
    </dgm:pt>
    <dgm:pt modelId="{4CE15CDC-5E8B-2248-AF12-3B9D85704C08}" type="pres">
      <dgm:prSet presAssocID="{4A904808-F0E5-4147-B149-749FD1379F9A}" presName="accent_2" presStyleCnt="0"/>
      <dgm:spPr/>
    </dgm:pt>
    <dgm:pt modelId="{C41B82E7-EBFD-BB42-84B6-73D5A519B171}" type="pres">
      <dgm:prSet presAssocID="{4A904808-F0E5-4147-B149-749FD1379F9A}" presName="accentRepeatNode" presStyleLbl="solidFgAcc1" presStyleIdx="1" presStyleCnt="5"/>
      <dgm:spPr/>
    </dgm:pt>
    <dgm:pt modelId="{A6AAC3A3-440E-294B-85A0-BDC157875C30}" type="pres">
      <dgm:prSet presAssocID="{BB590FD3-3B56-674E-8F03-1B2241F782E1}" presName="text_3" presStyleLbl="node1" presStyleIdx="2" presStyleCnt="5">
        <dgm:presLayoutVars>
          <dgm:bulletEnabled val="1"/>
        </dgm:presLayoutVars>
      </dgm:prSet>
      <dgm:spPr/>
    </dgm:pt>
    <dgm:pt modelId="{4DB28E90-3BCD-634A-9287-FD5F9F62D6DA}" type="pres">
      <dgm:prSet presAssocID="{BB590FD3-3B56-674E-8F03-1B2241F782E1}" presName="accent_3" presStyleCnt="0"/>
      <dgm:spPr/>
    </dgm:pt>
    <dgm:pt modelId="{11CB3CAE-17F0-224D-8DFA-2D8B6D59C23A}" type="pres">
      <dgm:prSet presAssocID="{BB590FD3-3B56-674E-8F03-1B2241F782E1}" presName="accentRepeatNode" presStyleLbl="solidFgAcc1" presStyleIdx="2" presStyleCnt="5"/>
      <dgm:spPr/>
    </dgm:pt>
    <dgm:pt modelId="{B897B642-F596-0942-AB77-DD8DA18B60E0}" type="pres">
      <dgm:prSet presAssocID="{780DFFCB-117F-DB47-89E4-1C6FA16CBB5B}" presName="text_4" presStyleLbl="node1" presStyleIdx="3" presStyleCnt="5">
        <dgm:presLayoutVars>
          <dgm:bulletEnabled val="1"/>
        </dgm:presLayoutVars>
      </dgm:prSet>
      <dgm:spPr/>
    </dgm:pt>
    <dgm:pt modelId="{44DB075E-47E8-124C-8068-E040CD14B7CA}" type="pres">
      <dgm:prSet presAssocID="{780DFFCB-117F-DB47-89E4-1C6FA16CBB5B}" presName="accent_4" presStyleCnt="0"/>
      <dgm:spPr/>
    </dgm:pt>
    <dgm:pt modelId="{3929BDF3-EFBC-3746-8627-F5F11243DA7D}" type="pres">
      <dgm:prSet presAssocID="{780DFFCB-117F-DB47-89E4-1C6FA16CBB5B}" presName="accentRepeatNode" presStyleLbl="solidFgAcc1" presStyleIdx="3" presStyleCnt="5"/>
      <dgm:spPr/>
    </dgm:pt>
    <dgm:pt modelId="{0B33C128-5967-F64F-862D-1813316F88C4}" type="pres">
      <dgm:prSet presAssocID="{33AE3E53-BE02-2746-B2D1-5FB2632DC3A7}" presName="text_5" presStyleLbl="node1" presStyleIdx="4" presStyleCnt="5">
        <dgm:presLayoutVars>
          <dgm:bulletEnabled val="1"/>
        </dgm:presLayoutVars>
      </dgm:prSet>
      <dgm:spPr/>
    </dgm:pt>
    <dgm:pt modelId="{7F3FA7A9-A90F-EF4A-A4C3-717DE68E1636}" type="pres">
      <dgm:prSet presAssocID="{33AE3E53-BE02-2746-B2D1-5FB2632DC3A7}" presName="accent_5" presStyleCnt="0"/>
      <dgm:spPr/>
    </dgm:pt>
    <dgm:pt modelId="{7EC0CF8C-EA99-1644-A6DC-7E2364DF47D9}" type="pres">
      <dgm:prSet presAssocID="{33AE3E53-BE02-2746-B2D1-5FB2632DC3A7}" presName="accentRepeatNode" presStyleLbl="solidFgAcc1" presStyleIdx="4" presStyleCnt="5"/>
      <dgm:spPr/>
    </dgm:pt>
  </dgm:ptLst>
  <dgm:cxnLst>
    <dgm:cxn modelId="{FEA05707-6341-224D-A7CF-2DD9C2C9D318}" type="presOf" srcId="{BB590FD3-3B56-674E-8F03-1B2241F782E1}" destId="{A6AAC3A3-440E-294B-85A0-BDC157875C30}" srcOrd="0" destOrd="0" presId="urn:microsoft.com/office/officeart/2008/layout/VerticalCurvedList"/>
    <dgm:cxn modelId="{3C9A220C-BFAD-DF49-B894-FA76EC2BBD34}" type="presOf" srcId="{33AE3E53-BE02-2746-B2D1-5FB2632DC3A7}" destId="{0B33C128-5967-F64F-862D-1813316F88C4}" srcOrd="0" destOrd="0" presId="urn:microsoft.com/office/officeart/2008/layout/VerticalCurvedList"/>
    <dgm:cxn modelId="{F7128A0C-17DB-3644-9E64-781AC7C3FE46}" srcId="{198B4111-875C-3B47-B6F4-A678BA106665}" destId="{BB590FD3-3B56-674E-8F03-1B2241F782E1}" srcOrd="2" destOrd="0" parTransId="{C9234068-47D6-9C4B-A5EC-435265A4E78A}" sibTransId="{7B7573DF-AB6E-7F4B-9E4D-2F8FFEB64CD4}"/>
    <dgm:cxn modelId="{A64C2316-9BDC-7C4E-B856-EDEEB3822B42}" type="presOf" srcId="{780DFFCB-117F-DB47-89E4-1C6FA16CBB5B}" destId="{B897B642-F596-0942-AB77-DD8DA18B60E0}" srcOrd="0" destOrd="0" presId="urn:microsoft.com/office/officeart/2008/layout/VerticalCurvedList"/>
    <dgm:cxn modelId="{4566FE2D-ABA7-DD44-92E5-0958E5891B7A}" srcId="{198B4111-875C-3B47-B6F4-A678BA106665}" destId="{780DFFCB-117F-DB47-89E4-1C6FA16CBB5B}" srcOrd="3" destOrd="0" parTransId="{6366901B-D226-E340-84F1-88076EB09A9B}" sibTransId="{2BC28EDD-FB38-1848-B855-1D5D5A1BA956}"/>
    <dgm:cxn modelId="{3B0D1A9E-C4A4-1A4D-B7B5-CE0213202184}" type="presOf" srcId="{198B4111-875C-3B47-B6F4-A678BA106665}" destId="{AFFCA960-153A-D14E-BD95-BA01F75BB030}" srcOrd="0" destOrd="0" presId="urn:microsoft.com/office/officeart/2008/layout/VerticalCurvedList"/>
    <dgm:cxn modelId="{79FA0FA5-47D8-8E4F-B0F4-3089ECA54569}" srcId="{198B4111-875C-3B47-B6F4-A678BA106665}" destId="{33AE3E53-BE02-2746-B2D1-5FB2632DC3A7}" srcOrd="4" destOrd="0" parTransId="{B371EDDE-DEAF-8744-B1FE-102D4016DF52}" sibTransId="{05E2E1EB-D4B0-CE47-93CC-9758A842A6F9}"/>
    <dgm:cxn modelId="{89EC25A8-79AE-B04B-A61B-E47E973BC4CB}" srcId="{198B4111-875C-3B47-B6F4-A678BA106665}" destId="{193AE83F-7F51-1640-9A0E-2344B53C378C}" srcOrd="0" destOrd="0" parTransId="{4FEE0AAA-27C6-4A40-9C97-78DE078255C2}" sibTransId="{44E65AE4-FF11-E34F-8E71-72699BAF7CC9}"/>
    <dgm:cxn modelId="{5DC8F7B0-0423-F64B-9E38-DB922B7F0B71}" type="presOf" srcId="{4A904808-F0E5-4147-B149-749FD1379F9A}" destId="{6E4E9B0A-B598-0E4F-AB77-17E5C9F72723}" srcOrd="0" destOrd="0" presId="urn:microsoft.com/office/officeart/2008/layout/VerticalCurvedList"/>
    <dgm:cxn modelId="{8EDF4BD5-1B3E-0B46-B75A-0EBD218A4E38}" type="presOf" srcId="{44E65AE4-FF11-E34F-8E71-72699BAF7CC9}" destId="{8C899935-7476-1D47-8F15-8E27C56995D4}" srcOrd="0" destOrd="0" presId="urn:microsoft.com/office/officeart/2008/layout/VerticalCurvedList"/>
    <dgm:cxn modelId="{DC5E3FE4-D396-7646-BA66-5B9E685D1AF8}" type="presOf" srcId="{193AE83F-7F51-1640-9A0E-2344B53C378C}" destId="{D07BF7A7-089F-614C-A1E2-CD1169FFC7D3}" srcOrd="0" destOrd="0" presId="urn:microsoft.com/office/officeart/2008/layout/VerticalCurvedList"/>
    <dgm:cxn modelId="{CE6D52EA-272B-CE4C-BC5D-C7254B8651E6}" srcId="{198B4111-875C-3B47-B6F4-A678BA106665}" destId="{4A904808-F0E5-4147-B149-749FD1379F9A}" srcOrd="1" destOrd="0" parTransId="{4F71E62B-5305-3342-9286-DCC5142E9928}" sibTransId="{E2BF377A-A9E3-274B-8129-AC0EB6224652}"/>
    <dgm:cxn modelId="{3D3E6E71-90C0-B449-AFB8-9C20758351F2}" type="presParOf" srcId="{AFFCA960-153A-D14E-BD95-BA01F75BB030}" destId="{9ECD971E-E0CD-9340-8E9F-EE67ACF64978}" srcOrd="0" destOrd="0" presId="urn:microsoft.com/office/officeart/2008/layout/VerticalCurvedList"/>
    <dgm:cxn modelId="{FAEFB631-61EF-6748-9023-B22D71407A63}" type="presParOf" srcId="{9ECD971E-E0CD-9340-8E9F-EE67ACF64978}" destId="{6C7968CF-5F8E-684A-AE0A-917E1B60A624}" srcOrd="0" destOrd="0" presId="urn:microsoft.com/office/officeart/2008/layout/VerticalCurvedList"/>
    <dgm:cxn modelId="{A5439982-1183-B54E-B848-6FF6A6D1586B}" type="presParOf" srcId="{6C7968CF-5F8E-684A-AE0A-917E1B60A624}" destId="{53D5F393-DA07-974A-B7F8-54AC25BC1D4A}" srcOrd="0" destOrd="0" presId="urn:microsoft.com/office/officeart/2008/layout/VerticalCurvedList"/>
    <dgm:cxn modelId="{548815B5-6394-8448-8DB6-39AAB6280684}" type="presParOf" srcId="{6C7968CF-5F8E-684A-AE0A-917E1B60A624}" destId="{8C899935-7476-1D47-8F15-8E27C56995D4}" srcOrd="1" destOrd="0" presId="urn:microsoft.com/office/officeart/2008/layout/VerticalCurvedList"/>
    <dgm:cxn modelId="{39AFDC42-C01C-C04D-8BBB-D5439BD2340C}" type="presParOf" srcId="{6C7968CF-5F8E-684A-AE0A-917E1B60A624}" destId="{3A6BC8F1-D9C2-0241-B3BB-05520D11A55E}" srcOrd="2" destOrd="0" presId="urn:microsoft.com/office/officeart/2008/layout/VerticalCurvedList"/>
    <dgm:cxn modelId="{08A6396C-B00A-1E4D-AFF5-9B93C00728B0}" type="presParOf" srcId="{6C7968CF-5F8E-684A-AE0A-917E1B60A624}" destId="{FF161E24-4DBC-B34E-BA10-6C4FE9A0102F}" srcOrd="3" destOrd="0" presId="urn:microsoft.com/office/officeart/2008/layout/VerticalCurvedList"/>
    <dgm:cxn modelId="{D37E5B1B-B194-D543-91CA-DE6C6FEF28E0}" type="presParOf" srcId="{9ECD971E-E0CD-9340-8E9F-EE67ACF64978}" destId="{D07BF7A7-089F-614C-A1E2-CD1169FFC7D3}" srcOrd="1" destOrd="0" presId="urn:microsoft.com/office/officeart/2008/layout/VerticalCurvedList"/>
    <dgm:cxn modelId="{5C90793E-61C2-394D-97BC-2CF2B4825C68}" type="presParOf" srcId="{9ECD971E-E0CD-9340-8E9F-EE67ACF64978}" destId="{11C2126B-AB98-1044-8524-D62C356600A0}" srcOrd="2" destOrd="0" presId="urn:microsoft.com/office/officeart/2008/layout/VerticalCurvedList"/>
    <dgm:cxn modelId="{78BA39E3-6C77-5543-9D9F-D515E3436E47}" type="presParOf" srcId="{11C2126B-AB98-1044-8524-D62C356600A0}" destId="{410A7F5A-9C08-E04C-86E3-364EBC8FC097}" srcOrd="0" destOrd="0" presId="urn:microsoft.com/office/officeart/2008/layout/VerticalCurvedList"/>
    <dgm:cxn modelId="{6B9F0796-5B4C-734A-8C00-B2935A9F198A}" type="presParOf" srcId="{9ECD971E-E0CD-9340-8E9F-EE67ACF64978}" destId="{6E4E9B0A-B598-0E4F-AB77-17E5C9F72723}" srcOrd="3" destOrd="0" presId="urn:microsoft.com/office/officeart/2008/layout/VerticalCurvedList"/>
    <dgm:cxn modelId="{3C6B6F61-17C5-8B4A-A53B-132ADABBB814}" type="presParOf" srcId="{9ECD971E-E0CD-9340-8E9F-EE67ACF64978}" destId="{4CE15CDC-5E8B-2248-AF12-3B9D85704C08}" srcOrd="4" destOrd="0" presId="urn:microsoft.com/office/officeart/2008/layout/VerticalCurvedList"/>
    <dgm:cxn modelId="{4B69F0CE-3259-E740-A918-AF81CEADD0A8}" type="presParOf" srcId="{4CE15CDC-5E8B-2248-AF12-3B9D85704C08}" destId="{C41B82E7-EBFD-BB42-84B6-73D5A519B171}" srcOrd="0" destOrd="0" presId="urn:microsoft.com/office/officeart/2008/layout/VerticalCurvedList"/>
    <dgm:cxn modelId="{A3BC54ED-2D2E-EF4A-883F-EFDF9DE21646}" type="presParOf" srcId="{9ECD971E-E0CD-9340-8E9F-EE67ACF64978}" destId="{A6AAC3A3-440E-294B-85A0-BDC157875C30}" srcOrd="5" destOrd="0" presId="urn:microsoft.com/office/officeart/2008/layout/VerticalCurvedList"/>
    <dgm:cxn modelId="{BBC22105-2408-2D4F-8C0E-A43876915CE4}" type="presParOf" srcId="{9ECD971E-E0CD-9340-8E9F-EE67ACF64978}" destId="{4DB28E90-3BCD-634A-9287-FD5F9F62D6DA}" srcOrd="6" destOrd="0" presId="urn:microsoft.com/office/officeart/2008/layout/VerticalCurvedList"/>
    <dgm:cxn modelId="{4E8C82EF-E16D-E84E-B147-CF05F2951043}" type="presParOf" srcId="{4DB28E90-3BCD-634A-9287-FD5F9F62D6DA}" destId="{11CB3CAE-17F0-224D-8DFA-2D8B6D59C23A}" srcOrd="0" destOrd="0" presId="urn:microsoft.com/office/officeart/2008/layout/VerticalCurvedList"/>
    <dgm:cxn modelId="{20283E64-3BCD-7041-ADA1-677C760E9921}" type="presParOf" srcId="{9ECD971E-E0CD-9340-8E9F-EE67ACF64978}" destId="{B897B642-F596-0942-AB77-DD8DA18B60E0}" srcOrd="7" destOrd="0" presId="urn:microsoft.com/office/officeart/2008/layout/VerticalCurvedList"/>
    <dgm:cxn modelId="{B84DEB5D-163B-274B-9172-F69EB7B5143D}" type="presParOf" srcId="{9ECD971E-E0CD-9340-8E9F-EE67ACF64978}" destId="{44DB075E-47E8-124C-8068-E040CD14B7CA}" srcOrd="8" destOrd="0" presId="urn:microsoft.com/office/officeart/2008/layout/VerticalCurvedList"/>
    <dgm:cxn modelId="{B24992C5-8BD4-CB4E-8552-1D383CA2DC43}" type="presParOf" srcId="{44DB075E-47E8-124C-8068-E040CD14B7CA}" destId="{3929BDF3-EFBC-3746-8627-F5F11243DA7D}" srcOrd="0" destOrd="0" presId="urn:microsoft.com/office/officeart/2008/layout/VerticalCurvedList"/>
    <dgm:cxn modelId="{83551F76-41AD-5B49-8A26-C43352594E31}" type="presParOf" srcId="{9ECD971E-E0CD-9340-8E9F-EE67ACF64978}" destId="{0B33C128-5967-F64F-862D-1813316F88C4}" srcOrd="9" destOrd="0" presId="urn:microsoft.com/office/officeart/2008/layout/VerticalCurvedList"/>
    <dgm:cxn modelId="{199C927A-DED3-4243-A6A7-358A0D187AC2}" type="presParOf" srcId="{9ECD971E-E0CD-9340-8E9F-EE67ACF64978}" destId="{7F3FA7A9-A90F-EF4A-A4C3-717DE68E1636}" srcOrd="10" destOrd="0" presId="urn:microsoft.com/office/officeart/2008/layout/VerticalCurvedList"/>
    <dgm:cxn modelId="{DC35BC18-1F90-4840-AC03-15DCC6342D4A}" type="presParOf" srcId="{7F3FA7A9-A90F-EF4A-A4C3-717DE68E1636}" destId="{7EC0CF8C-EA99-1644-A6DC-7E2364DF47D9}" srcOrd="0" destOrd="0" presId="urn:microsoft.com/office/officeart/2008/layout/VerticalCurvedList"/>
  </dgm:cxnLst>
  <dgm:bg>
    <a:solidFill>
      <a:schemeClr val="accent6">
        <a:lumMod val="75000"/>
      </a:schemeClr>
    </a:solidFill>
  </dgm:bg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DD674D-AE1B-384F-AC52-42AD7E0509AD}">
      <dsp:nvSpPr>
        <dsp:cNvPr id="0" name=""/>
        <dsp:cNvSpPr/>
      </dsp:nvSpPr>
      <dsp:spPr>
        <a:xfrm>
          <a:off x="3485187" y="0"/>
          <a:ext cx="1742593" cy="936104"/>
        </a:xfrm>
        <a:prstGeom prst="trapezoid">
          <a:avLst>
            <a:gd name="adj" fmla="val 93077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Aim</a:t>
          </a:r>
        </a:p>
      </dsp:txBody>
      <dsp:txXfrm>
        <a:off x="3485187" y="0"/>
        <a:ext cx="1742593" cy="936104"/>
      </dsp:txXfrm>
    </dsp:sp>
    <dsp:sp modelId="{91E7F5B2-D55B-0B41-95DF-A2ED40C30795}">
      <dsp:nvSpPr>
        <dsp:cNvPr id="0" name=""/>
        <dsp:cNvSpPr/>
      </dsp:nvSpPr>
      <dsp:spPr>
        <a:xfrm>
          <a:off x="2613890" y="936104"/>
          <a:ext cx="3485187" cy="936104"/>
        </a:xfrm>
        <a:prstGeom prst="trapezoid">
          <a:avLst>
            <a:gd name="adj" fmla="val 93077"/>
          </a:avLst>
        </a:prstGeom>
        <a:gradFill rotWithShape="0">
          <a:gsLst>
            <a:gs pos="0">
              <a:schemeClr val="accent5">
                <a:hueOff val="-827139"/>
                <a:satOff val="-4443"/>
                <a:lumOff val="1519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-827139"/>
                <a:satOff val="-4443"/>
                <a:lumOff val="1519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/>
            <a:t>Mission</a:t>
          </a:r>
        </a:p>
      </dsp:txBody>
      <dsp:txXfrm>
        <a:off x="3223798" y="936104"/>
        <a:ext cx="2265371" cy="936104"/>
      </dsp:txXfrm>
    </dsp:sp>
    <dsp:sp modelId="{BE870B3B-47A8-364F-949F-A5C93FDB77F1}">
      <dsp:nvSpPr>
        <dsp:cNvPr id="0" name=""/>
        <dsp:cNvSpPr/>
      </dsp:nvSpPr>
      <dsp:spPr>
        <a:xfrm>
          <a:off x="1742593" y="1872208"/>
          <a:ext cx="5227780" cy="936104"/>
        </a:xfrm>
        <a:prstGeom prst="trapezoid">
          <a:avLst>
            <a:gd name="adj" fmla="val 93077"/>
          </a:avLst>
        </a:prstGeom>
        <a:gradFill rotWithShape="0">
          <a:gsLst>
            <a:gs pos="0">
              <a:schemeClr val="accent5">
                <a:hueOff val="-1654278"/>
                <a:satOff val="-8885"/>
                <a:lumOff val="3039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-1654278"/>
                <a:satOff val="-8885"/>
                <a:lumOff val="3039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Corporate Objectives</a:t>
          </a:r>
        </a:p>
      </dsp:txBody>
      <dsp:txXfrm>
        <a:off x="2657455" y="1872208"/>
        <a:ext cx="3398057" cy="936104"/>
      </dsp:txXfrm>
    </dsp:sp>
    <dsp:sp modelId="{EF88A38A-C3BA-C240-97CE-A3670787807A}">
      <dsp:nvSpPr>
        <dsp:cNvPr id="0" name=""/>
        <dsp:cNvSpPr/>
      </dsp:nvSpPr>
      <dsp:spPr>
        <a:xfrm>
          <a:off x="871296" y="2808312"/>
          <a:ext cx="6970374" cy="936104"/>
        </a:xfrm>
        <a:prstGeom prst="trapezoid">
          <a:avLst>
            <a:gd name="adj" fmla="val 93077"/>
          </a:avLst>
        </a:prstGeom>
        <a:gradFill rotWithShape="0">
          <a:gsLst>
            <a:gs pos="0">
              <a:schemeClr val="accent5">
                <a:hueOff val="-2481417"/>
                <a:satOff val="-13328"/>
                <a:lumOff val="4558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-2481417"/>
                <a:satOff val="-13328"/>
                <a:lumOff val="4558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Functional Objectives</a:t>
          </a:r>
        </a:p>
      </dsp:txBody>
      <dsp:txXfrm>
        <a:off x="2091112" y="2808312"/>
        <a:ext cx="4530743" cy="936104"/>
      </dsp:txXfrm>
    </dsp:sp>
    <dsp:sp modelId="{2037AF3E-6AD4-E249-B0A4-CCA9F5A36E63}">
      <dsp:nvSpPr>
        <dsp:cNvPr id="0" name=""/>
        <dsp:cNvSpPr/>
      </dsp:nvSpPr>
      <dsp:spPr>
        <a:xfrm>
          <a:off x="0" y="3744416"/>
          <a:ext cx="8712968" cy="936104"/>
        </a:xfrm>
        <a:prstGeom prst="trapezoid">
          <a:avLst>
            <a:gd name="adj" fmla="val 93077"/>
          </a:avLst>
        </a:prstGeom>
        <a:gradFill rotWithShape="0">
          <a:gsLst>
            <a:gs pos="0">
              <a:schemeClr val="accent5">
                <a:hueOff val="-3308557"/>
                <a:satOff val="-17770"/>
                <a:lumOff val="6078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-3308557"/>
                <a:satOff val="-17770"/>
                <a:lumOff val="6078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Business Unit / Individual Targets</a:t>
          </a:r>
        </a:p>
      </dsp:txBody>
      <dsp:txXfrm>
        <a:off x="1524769" y="3744416"/>
        <a:ext cx="5663429" cy="9361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899935-7476-1D47-8F15-8E27C56995D4}">
      <dsp:nvSpPr>
        <dsp:cNvPr id="0" name=""/>
        <dsp:cNvSpPr/>
      </dsp:nvSpPr>
      <dsp:spPr>
        <a:xfrm>
          <a:off x="-6284753" y="-961396"/>
          <a:ext cx="7480910" cy="7480910"/>
        </a:xfrm>
        <a:prstGeom prst="blockArc">
          <a:avLst>
            <a:gd name="adj1" fmla="val 18900000"/>
            <a:gd name="adj2" fmla="val 2700000"/>
            <a:gd name="adj3" fmla="val 289"/>
          </a:avLst>
        </a:pr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7BF7A7-089F-614C-A1E2-CD1169FFC7D3}">
      <dsp:nvSpPr>
        <dsp:cNvPr id="0" name=""/>
        <dsp:cNvSpPr/>
      </dsp:nvSpPr>
      <dsp:spPr>
        <a:xfrm>
          <a:off x="522603" y="347271"/>
          <a:ext cx="8757763" cy="6949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1646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chemeClr val="bg1"/>
              </a:solidFill>
              <a:ea typeface="+mn-ea"/>
            </a:rPr>
            <a:t>A</a:t>
          </a:r>
          <a:r>
            <a:rPr lang="en-GB" sz="2200" b="1" kern="1200" baseline="0" dirty="0">
              <a:solidFill>
                <a:schemeClr val="bg1"/>
              </a:solidFill>
              <a:ea typeface="+mn-ea"/>
            </a:rPr>
            <a:t> clear sense of business purpose</a:t>
          </a:r>
          <a:endParaRPr lang="en-GB" sz="2200" b="1" kern="1200" dirty="0">
            <a:solidFill>
              <a:schemeClr val="bg1"/>
            </a:solidFill>
            <a:ea typeface="+mn-ea"/>
          </a:endParaRPr>
        </a:p>
      </dsp:txBody>
      <dsp:txXfrm>
        <a:off x="522603" y="347271"/>
        <a:ext cx="8757763" cy="694987"/>
      </dsp:txXfrm>
    </dsp:sp>
    <dsp:sp modelId="{410A7F5A-9C08-E04C-86E3-364EBC8FC097}">
      <dsp:nvSpPr>
        <dsp:cNvPr id="0" name=""/>
        <dsp:cNvSpPr/>
      </dsp:nvSpPr>
      <dsp:spPr>
        <a:xfrm>
          <a:off x="88236" y="260397"/>
          <a:ext cx="868733" cy="8687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4E9B0A-B598-0E4F-AB77-17E5C9F72723}">
      <dsp:nvSpPr>
        <dsp:cNvPr id="0" name=""/>
        <dsp:cNvSpPr/>
      </dsp:nvSpPr>
      <dsp:spPr>
        <a:xfrm>
          <a:off x="1020611" y="1389418"/>
          <a:ext cx="8259756" cy="6949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1646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chemeClr val="bg1"/>
              </a:solidFill>
              <a:ea typeface="+mn-ea"/>
            </a:rPr>
            <a:t>Excites, inspires, motivates &amp; guides</a:t>
          </a:r>
        </a:p>
      </dsp:txBody>
      <dsp:txXfrm>
        <a:off x="1020611" y="1389418"/>
        <a:ext cx="8259756" cy="694987"/>
      </dsp:txXfrm>
    </dsp:sp>
    <dsp:sp modelId="{C41B82E7-EBFD-BB42-84B6-73D5A519B171}">
      <dsp:nvSpPr>
        <dsp:cNvPr id="0" name=""/>
        <dsp:cNvSpPr/>
      </dsp:nvSpPr>
      <dsp:spPr>
        <a:xfrm>
          <a:off x="586244" y="1302544"/>
          <a:ext cx="868733" cy="8687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AAC3A3-440E-294B-85A0-BDC157875C30}">
      <dsp:nvSpPr>
        <dsp:cNvPr id="0" name=""/>
        <dsp:cNvSpPr/>
      </dsp:nvSpPr>
      <dsp:spPr>
        <a:xfrm>
          <a:off x="1173459" y="2431565"/>
          <a:ext cx="8106908" cy="6949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1646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chemeClr val="bg1"/>
              </a:solidFill>
              <a:ea typeface="+mn-ea"/>
            </a:rPr>
            <a:t>Easy to understand and remember</a:t>
          </a:r>
          <a:endParaRPr lang="en-US" sz="2200" b="1" kern="1200" dirty="0">
            <a:solidFill>
              <a:schemeClr val="bg1"/>
            </a:solidFill>
          </a:endParaRPr>
        </a:p>
      </dsp:txBody>
      <dsp:txXfrm>
        <a:off x="1173459" y="2431565"/>
        <a:ext cx="8106908" cy="694987"/>
      </dsp:txXfrm>
    </dsp:sp>
    <dsp:sp modelId="{11CB3CAE-17F0-224D-8DFA-2D8B6D59C23A}">
      <dsp:nvSpPr>
        <dsp:cNvPr id="0" name=""/>
        <dsp:cNvSpPr/>
      </dsp:nvSpPr>
      <dsp:spPr>
        <a:xfrm>
          <a:off x="739092" y="2344692"/>
          <a:ext cx="868733" cy="8687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97B642-F596-0942-AB77-DD8DA18B60E0}">
      <dsp:nvSpPr>
        <dsp:cNvPr id="0" name=""/>
        <dsp:cNvSpPr/>
      </dsp:nvSpPr>
      <dsp:spPr>
        <a:xfrm>
          <a:off x="1020611" y="3473712"/>
          <a:ext cx="8259756" cy="6949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1646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chemeClr val="bg1"/>
              </a:solidFill>
              <a:ea typeface="+mn-ea"/>
            </a:rPr>
            <a:t>Differentiates business from competitors</a:t>
          </a:r>
        </a:p>
      </dsp:txBody>
      <dsp:txXfrm>
        <a:off x="1020611" y="3473712"/>
        <a:ext cx="8259756" cy="694987"/>
      </dsp:txXfrm>
    </dsp:sp>
    <dsp:sp modelId="{3929BDF3-EFBC-3746-8627-F5F11243DA7D}">
      <dsp:nvSpPr>
        <dsp:cNvPr id="0" name=""/>
        <dsp:cNvSpPr/>
      </dsp:nvSpPr>
      <dsp:spPr>
        <a:xfrm>
          <a:off x="586244" y="3386839"/>
          <a:ext cx="868733" cy="8687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33C128-5967-F64F-862D-1813316F88C4}">
      <dsp:nvSpPr>
        <dsp:cNvPr id="0" name=""/>
        <dsp:cNvSpPr/>
      </dsp:nvSpPr>
      <dsp:spPr>
        <a:xfrm>
          <a:off x="522603" y="4515859"/>
          <a:ext cx="8757763" cy="69498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1646" tIns="55880" rIns="55880" bIns="5588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chemeClr val="bg1"/>
              </a:solidFill>
              <a:ea typeface="+mn-ea"/>
            </a:rPr>
            <a:t>For all stakeholders - not just shareholders and managers</a:t>
          </a:r>
        </a:p>
      </dsp:txBody>
      <dsp:txXfrm>
        <a:off x="522603" y="4515859"/>
        <a:ext cx="8757763" cy="694987"/>
      </dsp:txXfrm>
    </dsp:sp>
    <dsp:sp modelId="{7EC0CF8C-EA99-1644-A6DC-7E2364DF47D9}">
      <dsp:nvSpPr>
        <dsp:cNvPr id="0" name=""/>
        <dsp:cNvSpPr/>
      </dsp:nvSpPr>
      <dsp:spPr>
        <a:xfrm>
          <a:off x="88236" y="4428986"/>
          <a:ext cx="868733" cy="8687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AC8A80-3710-4F9F-9A88-A3CDB8036C20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E45CAE-A7BF-4132-91A8-FBB7C1138D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4358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C67A38-CB10-4685-8A29-C3C313289DA9}" type="datetimeFigureOut">
              <a:rPr lang="en-GB" smtClean="0"/>
              <a:t>17/05/2021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9F01D8-8764-475A-AC28-19568CE318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5840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9F01D8-8764-475A-AC28-19568CE3182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8427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9F01D8-8764-475A-AC28-19568CE3182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8382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Calibri" charset="0"/>
            </a:endParaRP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F3ED7387-7DEF-DF45-8240-93AF433E8F44}" type="slidenum">
              <a:rPr lang="en-GB"/>
              <a:pPr eaLnBrk="1" hangingPunct="1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480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298A7B-A268-754B-8474-602FEABD64B8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1316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BE577E02-4097-3946-B534-42BC8070FC51}" type="slidenum">
              <a:rPr lang="en-US"/>
              <a:pPr eaLnBrk="1" hangingPunct="1"/>
              <a:t>9</a:t>
            </a:fld>
            <a:endParaRPr lang="en-US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391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Click on Morrisons to go to</a:t>
            </a:r>
            <a:r>
              <a:rPr lang="en-GB" baseline="0" dirty="0"/>
              <a:t> ‘Company’ page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9F01D8-8764-475A-AC28-19568CE3182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074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notesSlide" Target="../notesSlides/notesSlide5.xml"/><Relationship Id="rId7" Type="http://schemas.openxmlformats.org/officeDocument/2006/relationships/diagramQuickStyle" Target="../diagrams/quickStyl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4.png"/><Relationship Id="rId9" Type="http://schemas.microsoft.com/office/2007/relationships/diagramDrawing" Target="../diagrams/drawing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news/business-57067802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orrisons-corporate.co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8229600" cy="90930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tx1"/>
                </a:solidFill>
                <a:latin typeface="+mn-lt"/>
                <a:ea typeface="ＭＳ Ｐゴシック" charset="0"/>
                <a:cs typeface="Arial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dirty="0"/>
              <a:t>On a Mission – name the business….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0485150"/>
              </p:ext>
            </p:extLst>
          </p:nvPr>
        </p:nvGraphicFramePr>
        <p:xfrm>
          <a:off x="0" y="521275"/>
          <a:ext cx="9897035" cy="6347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25557">
                  <a:extLst>
                    <a:ext uri="{9D8B030D-6E8A-4147-A177-3AD203B41FA5}">
                      <a16:colId xmlns:a16="http://schemas.microsoft.com/office/drawing/2014/main" val="2929932724"/>
                    </a:ext>
                  </a:extLst>
                </a:gridCol>
                <a:gridCol w="4171478">
                  <a:extLst>
                    <a:ext uri="{9D8B030D-6E8A-4147-A177-3AD203B41FA5}">
                      <a16:colId xmlns:a16="http://schemas.microsoft.com/office/drawing/2014/main" val="2535233044"/>
                    </a:ext>
                  </a:extLst>
                </a:gridCol>
              </a:tblGrid>
              <a:tr h="361564">
                <a:tc>
                  <a:txBody>
                    <a:bodyPr/>
                    <a:lstStyle/>
                    <a:p>
                      <a:r>
                        <a:rPr lang="en-GB" sz="1600" dirty="0"/>
                        <a:t>Statement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Business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955685"/>
                  </a:ext>
                </a:extLst>
              </a:tr>
              <a:tr h="670759">
                <a:tc>
                  <a:txBody>
                    <a:bodyPr/>
                    <a:lstStyle/>
                    <a:p>
                      <a:r>
                        <a:rPr lang="en-GB" sz="2000" dirty="0"/>
                        <a:t>To be one</a:t>
                      </a:r>
                      <a:r>
                        <a:rPr lang="en-GB" sz="2000" baseline="0" dirty="0"/>
                        <a:t> of the world’s leading producers and providers of entertainment and information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4986086"/>
                  </a:ext>
                </a:extLst>
              </a:tr>
              <a:tr h="670759">
                <a:tc>
                  <a:txBody>
                    <a:bodyPr/>
                    <a:lstStyle/>
                    <a:p>
                      <a:r>
                        <a:rPr lang="en-GB" sz="2000" dirty="0"/>
                        <a:t>To be our customers’ favourite place and way to eat and drink.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582247"/>
                  </a:ext>
                </a:extLst>
              </a:tr>
              <a:tr h="670759">
                <a:tc>
                  <a:txBody>
                    <a:bodyPr/>
                    <a:lstStyle/>
                    <a:p>
                      <a:r>
                        <a:rPr lang="en-GB" sz="2000" dirty="0"/>
                        <a:t>It’s our goal to be Earth’s most customer-centric company, where customers</a:t>
                      </a:r>
                      <a:r>
                        <a:rPr lang="en-GB" sz="2000" baseline="0" dirty="0"/>
                        <a:t> can find and discover anything online.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2646255"/>
                  </a:ext>
                </a:extLst>
              </a:tr>
              <a:tr h="460998">
                <a:tc>
                  <a:txBody>
                    <a:bodyPr/>
                    <a:lstStyle/>
                    <a:p>
                      <a:r>
                        <a:rPr lang="en-GB" sz="2000" dirty="0"/>
                        <a:t>Inspire and develop the builders of tomorrow.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3468645"/>
                  </a:ext>
                </a:extLst>
              </a:tr>
              <a:tr h="460998">
                <a:tc>
                  <a:txBody>
                    <a:bodyPr/>
                    <a:lstStyle/>
                    <a:p>
                      <a:r>
                        <a:rPr lang="en-GB" sz="2000" dirty="0"/>
                        <a:t>To refresh the world in</a:t>
                      </a:r>
                      <a:r>
                        <a:rPr lang="en-GB" sz="2000" baseline="0" dirty="0"/>
                        <a:t> mind, body and spirit.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31534"/>
                  </a:ext>
                </a:extLst>
              </a:tr>
              <a:tr h="388334">
                <a:tc>
                  <a:txBody>
                    <a:bodyPr/>
                    <a:lstStyle/>
                    <a:p>
                      <a:r>
                        <a:rPr lang="en-GB" sz="2000" dirty="0"/>
                        <a:t>To be the leading sports brand in the world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4958028"/>
                  </a:ext>
                </a:extLst>
              </a:tr>
              <a:tr h="670759">
                <a:tc>
                  <a:txBody>
                    <a:bodyPr/>
                    <a:lstStyle/>
                    <a:p>
                      <a:r>
                        <a:rPr lang="en-GB" sz="2000" dirty="0"/>
                        <a:t>To bring inspiration and innovation to every athlete</a:t>
                      </a:r>
                      <a:r>
                        <a:rPr lang="en-GB" sz="2000" baseline="0" dirty="0"/>
                        <a:t> in the world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8652602"/>
                  </a:ext>
                </a:extLst>
              </a:tr>
              <a:tr h="388334">
                <a:tc>
                  <a:txBody>
                    <a:bodyPr/>
                    <a:lstStyle/>
                    <a:p>
                      <a:r>
                        <a:rPr lang="en-GB" sz="2000" dirty="0"/>
                        <a:t>We are on the face of earth to make great products.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965849"/>
                  </a:ext>
                </a:extLst>
              </a:tr>
              <a:tr h="670759">
                <a:tc>
                  <a:txBody>
                    <a:bodyPr/>
                    <a:lstStyle/>
                    <a:p>
                      <a:r>
                        <a:rPr lang="en-GB" sz="2000" dirty="0"/>
                        <a:t>To inspire and nurture the human spirit</a:t>
                      </a:r>
                      <a:r>
                        <a:rPr lang="en-GB" sz="2000" baseline="0" dirty="0"/>
                        <a:t> – one person, one cup and one neighbourhood at a time.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4531030"/>
                  </a:ext>
                </a:extLst>
              </a:tr>
              <a:tr h="460998">
                <a:tc>
                  <a:txBody>
                    <a:bodyPr/>
                    <a:lstStyle/>
                    <a:p>
                      <a:r>
                        <a:rPr lang="en-GB" sz="2000" dirty="0"/>
                        <a:t>Serving Britain’s shoppers</a:t>
                      </a:r>
                      <a:r>
                        <a:rPr lang="en-GB" sz="2000" baseline="0" dirty="0"/>
                        <a:t> a little better, every day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4512417"/>
                  </a:ext>
                </a:extLst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9897035" y="1362635"/>
            <a:ext cx="2061883" cy="37472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Have a guess…</a:t>
            </a:r>
          </a:p>
        </p:txBody>
      </p:sp>
    </p:spTree>
    <p:extLst>
      <p:ext uri="{BB962C8B-B14F-4D97-AF65-F5344CB8AC3E}">
        <p14:creationId xmlns:p14="http://schemas.microsoft.com/office/powerpoint/2010/main" val="3881760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297610"/>
            <a:ext cx="8791575" cy="2387600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Unit 2 – Business Dynamics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Coursework unit</a:t>
            </a:r>
          </a:p>
          <a:p>
            <a:r>
              <a:rPr lang="en-GB" dirty="0">
                <a:solidFill>
                  <a:schemeClr val="bg1"/>
                </a:solidFill>
              </a:rPr>
              <a:t>Internally Assessed</a:t>
            </a:r>
          </a:p>
        </p:txBody>
      </p:sp>
    </p:spTree>
    <p:extLst>
      <p:ext uri="{BB962C8B-B14F-4D97-AF65-F5344CB8AC3E}">
        <p14:creationId xmlns:p14="http://schemas.microsoft.com/office/powerpoint/2010/main" val="502457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0"/>
            <a:ext cx="9905998" cy="1478570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Lesson Objective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7976" y="1084123"/>
            <a:ext cx="9905999" cy="3541714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Introduction to unit 2 – Business Dynamics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b="1" dirty="0">
                <a:solidFill>
                  <a:srgbClr val="FF0000"/>
                </a:solidFill>
              </a:rPr>
              <a:t>To identify the purpose of a mission statement</a:t>
            </a:r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b="1" dirty="0">
                <a:solidFill>
                  <a:srgbClr val="FFFF00"/>
                </a:solidFill>
              </a:rPr>
              <a:t>Explain why a business such as Merlin Entertainments have mission statements</a:t>
            </a:r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b="1" dirty="0">
                <a:solidFill>
                  <a:srgbClr val="7030A0"/>
                </a:solidFill>
              </a:rPr>
              <a:t>Analyse the benefits of having a mission statement to help aid the aims of Merlin Entertainments</a:t>
            </a:r>
          </a:p>
        </p:txBody>
      </p:sp>
    </p:spTree>
    <p:extLst>
      <p:ext uri="{BB962C8B-B14F-4D97-AF65-F5344CB8AC3E}">
        <p14:creationId xmlns:p14="http://schemas.microsoft.com/office/powerpoint/2010/main" val="845009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71423"/>
            <a:ext cx="8229600" cy="909305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dirty="0"/>
              <a:t>On a Mission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1739516" y="980728"/>
          <a:ext cx="8712968" cy="58201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0">
                  <a:extLst>
                    <a:ext uri="{9D8B030D-6E8A-4147-A177-3AD203B41FA5}">
                      <a16:colId xmlns:a16="http://schemas.microsoft.com/office/drawing/2014/main" val="2929932724"/>
                    </a:ext>
                  </a:extLst>
                </a:gridCol>
                <a:gridCol w="3672408">
                  <a:extLst>
                    <a:ext uri="{9D8B030D-6E8A-4147-A177-3AD203B41FA5}">
                      <a16:colId xmlns:a16="http://schemas.microsoft.com/office/drawing/2014/main" val="2535233044"/>
                    </a:ext>
                  </a:extLst>
                </a:gridCol>
              </a:tblGrid>
              <a:tr h="504057">
                <a:tc>
                  <a:txBody>
                    <a:bodyPr/>
                    <a:lstStyle/>
                    <a:p>
                      <a:r>
                        <a:rPr lang="en-GB" sz="1600" dirty="0"/>
                        <a:t>Statement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Business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955685"/>
                  </a:ext>
                </a:extLst>
              </a:tr>
              <a:tr h="646754">
                <a:tc>
                  <a:txBody>
                    <a:bodyPr/>
                    <a:lstStyle/>
                    <a:p>
                      <a:r>
                        <a:rPr lang="en-GB" sz="1600" dirty="0"/>
                        <a:t>To be one</a:t>
                      </a:r>
                      <a:r>
                        <a:rPr lang="en-GB" sz="1600" baseline="0" dirty="0"/>
                        <a:t> of the world’s leading producers and providers of entertainment and information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4986086"/>
                  </a:ext>
                </a:extLst>
              </a:tr>
              <a:tr h="646754">
                <a:tc>
                  <a:txBody>
                    <a:bodyPr/>
                    <a:lstStyle/>
                    <a:p>
                      <a:r>
                        <a:rPr lang="en-GB" sz="1600" dirty="0"/>
                        <a:t>To be our customers’ favourite place and way to eat and drink.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582247"/>
                  </a:ext>
                </a:extLst>
              </a:tr>
              <a:tr h="646754">
                <a:tc>
                  <a:txBody>
                    <a:bodyPr/>
                    <a:lstStyle/>
                    <a:p>
                      <a:r>
                        <a:rPr lang="en-GB" sz="1600" dirty="0"/>
                        <a:t>It’s our goal to be Earth’s most customer-centric company, where customers</a:t>
                      </a:r>
                      <a:r>
                        <a:rPr lang="en-GB" sz="1600" baseline="0" dirty="0"/>
                        <a:t> can find and discover anything online.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2646255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r>
                        <a:rPr lang="en-GB" sz="1600" dirty="0"/>
                        <a:t>Inspire and develop the builders of tomorrow.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3468645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r>
                        <a:rPr lang="en-GB" sz="1600" dirty="0"/>
                        <a:t>To refresh the world in</a:t>
                      </a:r>
                      <a:r>
                        <a:rPr lang="en-GB" sz="1600" baseline="0" dirty="0"/>
                        <a:t> mind, body and spirit.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31534"/>
                  </a:ext>
                </a:extLst>
              </a:tr>
              <a:tr h="374436">
                <a:tc>
                  <a:txBody>
                    <a:bodyPr/>
                    <a:lstStyle/>
                    <a:p>
                      <a:r>
                        <a:rPr lang="en-GB" sz="1600" dirty="0"/>
                        <a:t>To be the leading sports brand in the world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4958028"/>
                  </a:ext>
                </a:extLst>
              </a:tr>
              <a:tr h="646754">
                <a:tc>
                  <a:txBody>
                    <a:bodyPr/>
                    <a:lstStyle/>
                    <a:p>
                      <a:r>
                        <a:rPr lang="en-GB" sz="1600" dirty="0"/>
                        <a:t>To bring inspiration and innovation to every athlete</a:t>
                      </a:r>
                      <a:r>
                        <a:rPr lang="en-GB" sz="1600" baseline="0" dirty="0"/>
                        <a:t> in the world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8652602"/>
                  </a:ext>
                </a:extLst>
              </a:tr>
              <a:tr h="374436">
                <a:tc>
                  <a:txBody>
                    <a:bodyPr/>
                    <a:lstStyle/>
                    <a:p>
                      <a:r>
                        <a:rPr lang="en-GB" sz="1600" dirty="0"/>
                        <a:t>We are on the face of earth to make great products.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965849"/>
                  </a:ext>
                </a:extLst>
              </a:tr>
              <a:tr h="646754">
                <a:tc>
                  <a:txBody>
                    <a:bodyPr/>
                    <a:lstStyle/>
                    <a:p>
                      <a:r>
                        <a:rPr lang="en-GB" sz="1600" dirty="0"/>
                        <a:t>To inspire and nurture the human spirit</a:t>
                      </a:r>
                      <a:r>
                        <a:rPr lang="en-GB" sz="1600" baseline="0" dirty="0"/>
                        <a:t> – one person, one cup and one neighbourhood at a time.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4531030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r>
                        <a:rPr lang="en-GB" sz="1600" dirty="0"/>
                        <a:t>Serving Britain’s shoppers</a:t>
                      </a:r>
                      <a:r>
                        <a:rPr lang="en-GB" sz="1600" baseline="0" dirty="0"/>
                        <a:t> a little better, every day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4512417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960096" y="1556792"/>
            <a:ext cx="3250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chemeClr val="bg2">
                    <a:lumMod val="75000"/>
                  </a:schemeClr>
                </a:solidFill>
              </a:rPr>
              <a:t>Disney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960096" y="2781272"/>
            <a:ext cx="3250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chemeClr val="bg2">
                    <a:lumMod val="75000"/>
                  </a:schemeClr>
                </a:solidFill>
              </a:rPr>
              <a:t>Amazon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04678" y="3443146"/>
            <a:ext cx="3250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chemeClr val="bg2">
                    <a:lumMod val="75000"/>
                  </a:schemeClr>
                </a:solidFill>
              </a:rPr>
              <a:t>Lego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904678" y="3935029"/>
            <a:ext cx="3250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chemeClr val="bg2">
                    <a:lumMod val="75000"/>
                  </a:schemeClr>
                </a:solidFill>
              </a:rPr>
              <a:t>Coca Cola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04678" y="4335608"/>
            <a:ext cx="3250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chemeClr val="bg2">
                    <a:lumMod val="75000"/>
                  </a:schemeClr>
                </a:solidFill>
              </a:rPr>
              <a:t>Adidas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04678" y="4810216"/>
            <a:ext cx="3250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chemeClr val="bg2">
                    <a:lumMod val="75000"/>
                  </a:schemeClr>
                </a:solidFill>
              </a:rPr>
              <a:t>Nike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04678" y="5328698"/>
            <a:ext cx="3250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chemeClr val="bg2">
                    <a:lumMod val="75000"/>
                  </a:schemeClr>
                </a:solidFill>
              </a:rPr>
              <a:t>Apple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04678" y="5827451"/>
            <a:ext cx="3250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chemeClr val="bg2">
                    <a:lumMod val="75000"/>
                  </a:schemeClr>
                </a:solidFill>
              </a:rPr>
              <a:t>Starbucks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04678" y="6309044"/>
            <a:ext cx="3250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chemeClr val="bg2">
                    <a:lumMod val="75000"/>
                  </a:schemeClr>
                </a:solidFill>
              </a:rPr>
              <a:t>Tesco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04678" y="2206933"/>
            <a:ext cx="3250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err="1">
                <a:solidFill>
                  <a:schemeClr val="bg2">
                    <a:lumMod val="75000"/>
                  </a:schemeClr>
                </a:solidFill>
              </a:rPr>
              <a:t>Mcdonalds</a:t>
            </a:r>
            <a:endParaRPr lang="en-GB" i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546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n 1"/>
          <p:cNvSpPr/>
          <p:nvPr/>
        </p:nvSpPr>
        <p:spPr>
          <a:xfrm>
            <a:off x="1418255" y="279918"/>
            <a:ext cx="9759820" cy="6363479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alibri" charset="0"/>
              </a:rPr>
              <a:t>The Mission or Vision Statement is…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0279" y="1148669"/>
            <a:ext cx="9018754" cy="4625975"/>
          </a:xfrm>
          <a:solidFill>
            <a:schemeClr val="accent2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defRPr/>
            </a:pPr>
            <a:r>
              <a:rPr lang="en-GB" sz="4400" dirty="0">
                <a:solidFill>
                  <a:schemeClr val="bg1"/>
                </a:solidFill>
              </a:rPr>
              <a:t>The overriding purpose of the business</a:t>
            </a:r>
          </a:p>
          <a:p>
            <a:pPr>
              <a:defRPr/>
            </a:pPr>
            <a:r>
              <a:rPr lang="en-GB" sz="4400" dirty="0">
                <a:solidFill>
                  <a:schemeClr val="bg1"/>
                </a:solidFill>
              </a:rPr>
              <a:t>The reason for its existence</a:t>
            </a:r>
          </a:p>
          <a:p>
            <a:pPr>
              <a:defRPr/>
            </a:pPr>
            <a:r>
              <a:rPr lang="en-GB" sz="4400" dirty="0">
                <a:solidFill>
                  <a:schemeClr val="bg1"/>
                </a:solidFill>
              </a:rPr>
              <a:t>A strategic perspective</a:t>
            </a:r>
          </a:p>
          <a:p>
            <a:pPr>
              <a:defRPr/>
            </a:pPr>
            <a:r>
              <a:rPr lang="en-GB" sz="4400" dirty="0">
                <a:solidFill>
                  <a:schemeClr val="bg1"/>
                </a:solidFill>
              </a:rPr>
              <a:t>Supports the stated “vision” for the future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04337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471" y="142852"/>
            <a:ext cx="10150940" cy="939784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A Mission/Vision Statement is NOT intended to be: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9741" y="1380565"/>
            <a:ext cx="9905999" cy="4518213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bg1"/>
                </a:solidFill>
              </a:rPr>
              <a:t>Statement of goals or objectives</a:t>
            </a:r>
          </a:p>
          <a:p>
            <a:r>
              <a:rPr lang="en-US" sz="4400" dirty="0">
                <a:solidFill>
                  <a:schemeClr val="bg1"/>
                </a:solidFill>
              </a:rPr>
              <a:t>Statement of core values</a:t>
            </a:r>
          </a:p>
          <a:p>
            <a:r>
              <a:rPr lang="en-US" sz="4400" dirty="0">
                <a:solidFill>
                  <a:schemeClr val="bg1"/>
                </a:solidFill>
              </a:rPr>
              <a:t>A statement of how the business intends to compete or position itself in the market</a:t>
            </a:r>
          </a:p>
        </p:txBody>
      </p:sp>
    </p:spTree>
    <p:extLst>
      <p:ext uri="{BB962C8B-B14F-4D97-AF65-F5344CB8AC3E}">
        <p14:creationId xmlns:p14="http://schemas.microsoft.com/office/powerpoint/2010/main" val="1132341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43001" y="152354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Mission and the Hierarchy of Objectives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>
                <a:solidFill>
                  <a:schemeClr val="bg1"/>
                </a:solidFill>
              </a:rPr>
              <a:t>Where do it fit?</a:t>
            </a:r>
          </a:p>
        </p:txBody>
      </p:sp>
      <p:graphicFrame>
        <p:nvGraphicFramePr>
          <p:cNvPr id="5" name="Diagram 4"/>
          <p:cNvGraphicFramePr/>
          <p:nvPr>
            <p:extLst/>
          </p:nvPr>
        </p:nvGraphicFramePr>
        <p:xfrm>
          <a:off x="1703512" y="1484784"/>
          <a:ext cx="8712968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4151784" y="2420888"/>
            <a:ext cx="3888432" cy="864096"/>
          </a:xfrm>
          <a:prstGeom prst="roundRect">
            <a:avLst/>
          </a:prstGeom>
          <a:noFill/>
          <a:ln w="63500">
            <a:solidFill>
              <a:srgbClr val="FF00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857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512" y="71422"/>
            <a:ext cx="8964488" cy="1071562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bg1"/>
                </a:solidFill>
              </a:rPr>
              <a:t>Key Audiences for a Mission/vision Statement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4655840" y="2492896"/>
            <a:ext cx="2952328" cy="2952328"/>
            <a:chOff x="2483768" y="2132856"/>
            <a:chExt cx="3600400" cy="3528392"/>
          </a:xfrm>
        </p:grpSpPr>
        <p:sp>
          <p:nvSpPr>
            <p:cNvPr id="5" name="Oval 4"/>
            <p:cNvSpPr/>
            <p:nvPr/>
          </p:nvSpPr>
          <p:spPr>
            <a:xfrm>
              <a:off x="2483768" y="2132856"/>
              <a:ext cx="3600400" cy="3528392"/>
            </a:xfrm>
            <a:prstGeom prst="ellipse">
              <a:avLst/>
            </a:prstGeom>
            <a:solidFill>
              <a:schemeClr val="bg1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000" b="1" dirty="0">
                <a:solidFill>
                  <a:schemeClr val="tx1"/>
                </a:solidFill>
              </a:endParaRP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59832" y="2636912"/>
              <a:ext cx="2520280" cy="2520280"/>
            </a:xfrm>
            <a:prstGeom prst="rect">
              <a:avLst/>
            </a:prstGeom>
          </p:spPr>
        </p:pic>
      </p:grpSp>
      <p:sp>
        <p:nvSpPr>
          <p:cNvPr id="6" name="Rounded Rectangle 5"/>
          <p:cNvSpPr/>
          <p:nvPr/>
        </p:nvSpPr>
        <p:spPr>
          <a:xfrm>
            <a:off x="7752184" y="1844824"/>
            <a:ext cx="2664296" cy="1368152"/>
          </a:xfrm>
          <a:prstGeom prst="round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>
                <a:solidFill>
                  <a:schemeClr val="tx1"/>
                </a:solidFill>
              </a:rPr>
              <a:t>Customers</a:t>
            </a:r>
            <a:endParaRPr lang="en-US" sz="36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919536" y="1844824"/>
            <a:ext cx="2664296" cy="1368152"/>
          </a:xfrm>
          <a:prstGeom prst="round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</a:rPr>
              <a:t>Employees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752184" y="4653136"/>
            <a:ext cx="2664296" cy="1368152"/>
          </a:xfrm>
          <a:prstGeom prst="round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</a:rPr>
              <a:t>Society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919536" y="4653136"/>
            <a:ext cx="2664296" cy="1368152"/>
          </a:xfrm>
          <a:prstGeom prst="roundRect">
            <a:avLst/>
          </a:pr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</a:rPr>
              <a:t>Investors</a:t>
            </a:r>
          </a:p>
        </p:txBody>
      </p:sp>
      <p:cxnSp>
        <p:nvCxnSpPr>
          <p:cNvPr id="13" name="Straight Arrow Connector 12"/>
          <p:cNvCxnSpPr>
            <a:stCxn id="5" idx="1"/>
          </p:cNvCxnSpPr>
          <p:nvPr/>
        </p:nvCxnSpPr>
        <p:spPr>
          <a:xfrm flipH="1" flipV="1">
            <a:off x="4655840" y="2636912"/>
            <a:ext cx="432358" cy="288342"/>
          </a:xfrm>
          <a:prstGeom prst="straightConnector1">
            <a:avLst/>
          </a:prstGeom>
          <a:ln w="57150" cmpd="sng"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5" idx="7"/>
            <a:endCxn id="6" idx="1"/>
          </p:cNvCxnSpPr>
          <p:nvPr/>
        </p:nvCxnSpPr>
        <p:spPr>
          <a:xfrm flipV="1">
            <a:off x="7175810" y="2528900"/>
            <a:ext cx="576374" cy="396354"/>
          </a:xfrm>
          <a:prstGeom prst="straightConnector1">
            <a:avLst/>
          </a:prstGeom>
          <a:ln w="57150" cmpd="sng"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5" idx="3"/>
          </p:cNvCxnSpPr>
          <p:nvPr/>
        </p:nvCxnSpPr>
        <p:spPr>
          <a:xfrm flipH="1">
            <a:off x="4655840" y="5012866"/>
            <a:ext cx="432358" cy="216334"/>
          </a:xfrm>
          <a:prstGeom prst="straightConnector1">
            <a:avLst/>
          </a:prstGeom>
          <a:ln w="57150" cmpd="sng"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endCxn id="10" idx="1"/>
          </p:cNvCxnSpPr>
          <p:nvPr/>
        </p:nvCxnSpPr>
        <p:spPr>
          <a:xfrm>
            <a:off x="7320136" y="5023464"/>
            <a:ext cx="432048" cy="313749"/>
          </a:xfrm>
          <a:prstGeom prst="straightConnector1">
            <a:avLst/>
          </a:prstGeom>
          <a:ln w="57150" cmpd="sng"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043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6"/>
          <p:cNvSpPr>
            <a:spLocks noGrp="1" noChangeArrowheads="1"/>
          </p:cNvSpPr>
          <p:nvPr>
            <p:ph type="title"/>
          </p:nvPr>
        </p:nvSpPr>
        <p:spPr>
          <a:xfrm>
            <a:off x="1738314" y="142875"/>
            <a:ext cx="8715375" cy="939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800" dirty="0">
                <a:solidFill>
                  <a:schemeClr val="bg1"/>
                </a:solidFill>
              </a:rPr>
              <a:t>What Makes a Good Mission?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405" y="1570394"/>
            <a:ext cx="7153240" cy="474928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210939" y="1082675"/>
            <a:ext cx="3769567" cy="4247317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Thinking about these mission statements; </a:t>
            </a:r>
          </a:p>
          <a:p>
            <a:r>
              <a:rPr lang="en-GB" sz="2800" dirty="0">
                <a:solidFill>
                  <a:schemeClr val="bg1"/>
                </a:solidFill>
              </a:rPr>
              <a:t>What makes them good?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Do they help inform the various stakeholders?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Do they support the aims of the business?</a:t>
            </a:r>
          </a:p>
          <a:p>
            <a:endParaRPr lang="en-GB" dirty="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375455425"/>
              </p:ext>
            </p:extLst>
          </p:nvPr>
        </p:nvGraphicFramePr>
        <p:xfrm>
          <a:off x="1738314" y="1082675"/>
          <a:ext cx="9359152" cy="5558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537096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795" y="215900"/>
            <a:ext cx="4576717" cy="147857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Read the article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sz="2200" dirty="0">
                <a:solidFill>
                  <a:schemeClr val="bg1"/>
                </a:solidFill>
                <a:hlinkClick r:id="rId2"/>
              </a:rPr>
              <a:t>https://www.bbc.co.uk/news/business-57067802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59796" y="2133600"/>
            <a:ext cx="4576716" cy="4231550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Identify impacts this news will have on Morrisons</a:t>
            </a:r>
          </a:p>
          <a:p>
            <a:r>
              <a:rPr lang="en-GB" sz="3200" dirty="0">
                <a:solidFill>
                  <a:schemeClr val="bg1"/>
                </a:solidFill>
              </a:rPr>
              <a:t>How might the news affect Morrisons’ business vision?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95885C-31E9-4F7D-A05A-8854F4DCE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1207" y="0"/>
            <a:ext cx="66539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9101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0"/>
            <a:ext cx="9905998" cy="1478570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Assignment – Focus on </a:t>
            </a:r>
            <a:r>
              <a:rPr lang="en-GB" dirty="0" err="1">
                <a:solidFill>
                  <a:schemeClr val="bg1"/>
                </a:solidFill>
                <a:hlinkClick r:id="rId3"/>
              </a:rPr>
              <a:t>MOrrisons</a:t>
            </a:r>
            <a:r>
              <a:rPr lang="en-GB" dirty="0">
                <a:solidFill>
                  <a:schemeClr val="bg1"/>
                </a:solidFill>
                <a:hlinkClick r:id="rId3"/>
              </a:rPr>
              <a:t>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3036" y="1219199"/>
            <a:ext cx="9614006" cy="5325035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Read through the assignment</a:t>
            </a:r>
          </a:p>
          <a:p>
            <a:r>
              <a:rPr lang="en-GB" sz="3200" dirty="0">
                <a:solidFill>
                  <a:schemeClr val="bg1"/>
                </a:solidFill>
              </a:rPr>
              <a:t>Task 1 – Vision statement – research what you think the vision statement and business aims for Morrisons are – write this out and keep for use in lesson</a:t>
            </a:r>
          </a:p>
          <a:p>
            <a:endParaRPr lang="en-GB" sz="3200" dirty="0">
              <a:solidFill>
                <a:schemeClr val="bg1"/>
              </a:solidFill>
            </a:endParaRPr>
          </a:p>
          <a:p>
            <a:r>
              <a:rPr lang="en-GB" sz="3200" dirty="0">
                <a:solidFill>
                  <a:schemeClr val="bg1"/>
                </a:solidFill>
              </a:rPr>
              <a:t>Explain what the benefits to the company are of having a vision and aims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34737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4936658" cy="1478570"/>
          </a:xfrm>
        </p:spPr>
        <p:txBody>
          <a:bodyPr/>
          <a:lstStyle/>
          <a:p>
            <a:r>
              <a:rPr lang="en-GB" dirty="0"/>
              <a:t>What did you discover?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1" y="2249487"/>
            <a:ext cx="4508500" cy="3541714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What are the benefits to Morrisons of having this strategy?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Why are there 6 priorities and how well do you think Morrisons are working toward these priorities?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B12389-C8DC-470F-8F47-E6F551D57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5832" y="0"/>
            <a:ext cx="66661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3813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415069f7-4890-4236-9ece-c5debe493966"/>
  <p:tag name="ARTICULATE_SLIDE_PAUSE" val="1"/>
  <p:tag name="ARTICULATE_NAV_LEVEL" val="1"/>
  <p:tag name="ARTICULATE_PLAYLIST_ID" val="-1"/>
  <p:tag name="ARTICULATE_LOCK_SLIDE" val="0"/>
  <p:tag name="ARTICULATE_SLIDE_NAV" val="1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fb85db9a-06d8-46c2-ab28-fdd2d75e5c54"/>
  <p:tag name="ARTICULATE_SLIDE_PAUSE" val="1"/>
  <p:tag name="ARTICULATE_NAV_LEVEL" val="1"/>
  <p:tag name="ARTICULATE_PLAYLIST_ID" val="-1"/>
  <p:tag name="ARTICULATE_LOCK_SLIDE" val="0"/>
  <p:tag name="ARTICULATE_SLIDE_NAV" val="1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368</TotalTime>
  <Words>639</Words>
  <Application>Microsoft Office PowerPoint</Application>
  <PresentationFormat>Widescreen</PresentationFormat>
  <Paragraphs>97</Paragraphs>
  <Slides>12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MS PGothic</vt:lpstr>
      <vt:lpstr>Arial</vt:lpstr>
      <vt:lpstr>Calibri</vt:lpstr>
      <vt:lpstr>Trebuchet MS</vt:lpstr>
      <vt:lpstr>Tw Cen MT</vt:lpstr>
      <vt:lpstr>Circuit</vt:lpstr>
      <vt:lpstr>PowerPoint Presentation</vt:lpstr>
      <vt:lpstr>Unit 2 – Business Dynamics</vt:lpstr>
      <vt:lpstr>Lesson Objective</vt:lpstr>
      <vt:lpstr>On a Mission</vt:lpstr>
      <vt:lpstr>PowerPoint Presentation</vt:lpstr>
      <vt:lpstr>A Mission/Vision Statement is NOT intended to be:</vt:lpstr>
      <vt:lpstr>Mission and the Hierarchy of Objectives Where do it fit?</vt:lpstr>
      <vt:lpstr>Key Audiences for a Mission/vision Statement</vt:lpstr>
      <vt:lpstr>What Makes a Good Mission?</vt:lpstr>
      <vt:lpstr>Read the article https://www.bbc.co.uk/news/business-57067802</vt:lpstr>
      <vt:lpstr>Assignment – Focus on MOrrisons </vt:lpstr>
      <vt:lpstr>What did you discover?</vt:lpstr>
    </vt:vector>
  </TitlesOfParts>
  <Company>Fulston Manor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LHay</dc:creator>
  <cp:lastModifiedBy>LHay</cp:lastModifiedBy>
  <cp:revision>14</cp:revision>
  <cp:lastPrinted>2017-06-29T09:58:01Z</cp:lastPrinted>
  <dcterms:created xsi:type="dcterms:W3CDTF">2017-06-29T09:28:16Z</dcterms:created>
  <dcterms:modified xsi:type="dcterms:W3CDTF">2021-05-17T10:33:09Z</dcterms:modified>
</cp:coreProperties>
</file>